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37"/>
  </p:notesMasterIdLst>
  <p:handoutMasterIdLst>
    <p:handoutMasterId r:id="rId38"/>
  </p:handoutMasterIdLst>
  <p:sldIdLst>
    <p:sldId id="378" r:id="rId5"/>
    <p:sldId id="256" r:id="rId6"/>
    <p:sldId id="257" r:id="rId7"/>
    <p:sldId id="258" r:id="rId8"/>
    <p:sldId id="259" r:id="rId9"/>
    <p:sldId id="260" r:id="rId10"/>
    <p:sldId id="261" r:id="rId11"/>
    <p:sldId id="262" r:id="rId12"/>
    <p:sldId id="263" r:id="rId13"/>
    <p:sldId id="264" r:id="rId14"/>
    <p:sldId id="265" r:id="rId15"/>
    <p:sldId id="266" r:id="rId16"/>
    <p:sldId id="281" r:id="rId17"/>
    <p:sldId id="282" r:id="rId18"/>
    <p:sldId id="283" r:id="rId19"/>
    <p:sldId id="284" r:id="rId20"/>
    <p:sldId id="267" r:id="rId21"/>
    <p:sldId id="268" r:id="rId22"/>
    <p:sldId id="269" r:id="rId23"/>
    <p:sldId id="270" r:id="rId24"/>
    <p:sldId id="271" r:id="rId25"/>
    <p:sldId id="272" r:id="rId26"/>
    <p:sldId id="273" r:id="rId27"/>
    <p:sldId id="274" r:id="rId28"/>
    <p:sldId id="275" r:id="rId29"/>
    <p:sldId id="276" r:id="rId30"/>
    <p:sldId id="280" r:id="rId31"/>
    <p:sldId id="279" r:id="rId32"/>
    <p:sldId id="285" r:id="rId33"/>
    <p:sldId id="286" r:id="rId34"/>
    <p:sldId id="395" r:id="rId35"/>
    <p:sldId id="394" r:id="rId36"/>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256"/>
            <p14:sldId id="257"/>
            <p14:sldId id="258"/>
            <p14:sldId id="259"/>
            <p14:sldId id="260"/>
            <p14:sldId id="261"/>
            <p14:sldId id="262"/>
            <p14:sldId id="263"/>
            <p14:sldId id="264"/>
            <p14:sldId id="265"/>
            <p14:sldId id="266"/>
            <p14:sldId id="281"/>
            <p14:sldId id="282"/>
            <p14:sldId id="283"/>
            <p14:sldId id="284"/>
            <p14:sldId id="267"/>
            <p14:sldId id="268"/>
            <p14:sldId id="269"/>
            <p14:sldId id="270"/>
            <p14:sldId id="271"/>
            <p14:sldId id="272"/>
            <p14:sldId id="273"/>
            <p14:sldId id="274"/>
            <p14:sldId id="275"/>
            <p14:sldId id="276"/>
            <p14:sldId id="280"/>
            <p14:sldId id="279"/>
            <p14:sldId id="285"/>
            <p14:sldId id="286"/>
            <p14:sldId id="395"/>
            <p14:sldId id="394"/>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1835D-6EAE-43E7-8B1C-4094D44CDEFC}" v="1" dt="2024-06-09T15:54:01.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82915" autoAdjust="0"/>
  </p:normalViewPr>
  <p:slideViewPr>
    <p:cSldViewPr snapToGrid="0" snapToObjects="1">
      <p:cViewPr varScale="1">
        <p:scale>
          <a:sx n="52" d="100"/>
          <a:sy n="52" d="100"/>
        </p:scale>
        <p:origin x="1136" y="68"/>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sse Drongesen" userId="86cd602d5b777118" providerId="LiveId" clId="{7D11835D-6EAE-43E7-8B1C-4094D44CDEFC}"/>
    <pc:docChg chg="undo custSel modSld">
      <pc:chgData name="Lasse Drongesen" userId="86cd602d5b777118" providerId="LiveId" clId="{7D11835D-6EAE-43E7-8B1C-4094D44CDEFC}" dt="2024-06-09T15:55:34.603" v="5" actId="478"/>
      <pc:docMkLst>
        <pc:docMk/>
      </pc:docMkLst>
      <pc:sldChg chg="modSp">
        <pc:chgData name="Lasse Drongesen" userId="86cd602d5b777118" providerId="LiveId" clId="{7D11835D-6EAE-43E7-8B1C-4094D44CDEFC}" dt="2024-06-09T15:54:01.244" v="0" actId="1076"/>
        <pc:sldMkLst>
          <pc:docMk/>
          <pc:sldMk cId="0" sldId="275"/>
        </pc:sldMkLst>
        <pc:picChg chg="mod">
          <ac:chgData name="Lasse Drongesen" userId="86cd602d5b777118" providerId="LiveId" clId="{7D11835D-6EAE-43E7-8B1C-4094D44CDEFC}" dt="2024-06-09T15:54:01.244" v="0" actId="1076"/>
          <ac:picMkLst>
            <pc:docMk/>
            <pc:sldMk cId="0" sldId="275"/>
            <ac:picMk id="32774" creationId="{5EC36E55-3A69-4BF8-ABED-F13369B6BD7B}"/>
          </ac:picMkLst>
        </pc:picChg>
      </pc:sldChg>
      <pc:sldChg chg="addSp delSp modSp mod">
        <pc:chgData name="Lasse Drongesen" userId="86cd602d5b777118" providerId="LiveId" clId="{7D11835D-6EAE-43E7-8B1C-4094D44CDEFC}" dt="2024-06-09T15:55:34.603" v="5" actId="478"/>
        <pc:sldMkLst>
          <pc:docMk/>
          <pc:sldMk cId="0" sldId="280"/>
        </pc:sldMkLst>
        <pc:spChg chg="add del mod">
          <ac:chgData name="Lasse Drongesen" userId="86cd602d5b777118" providerId="LiveId" clId="{7D11835D-6EAE-43E7-8B1C-4094D44CDEFC}" dt="2024-06-09T15:55:34.603" v="5" actId="478"/>
          <ac:spMkLst>
            <pc:docMk/>
            <pc:sldMk cId="0" sldId="280"/>
            <ac:spMk id="3" creationId="{7984D39A-A3DD-847E-F947-0ED923DFFC81}"/>
          </ac:spMkLst>
        </pc:spChg>
        <pc:spChg chg="mod">
          <ac:chgData name="Lasse Drongesen" userId="86cd602d5b777118" providerId="LiveId" clId="{7D11835D-6EAE-43E7-8B1C-4094D44CDEFC}" dt="2024-06-09T15:55:26.105" v="3" actId="6549"/>
          <ac:spMkLst>
            <pc:docMk/>
            <pc:sldMk cId="0" sldId="280"/>
            <ac:spMk id="35844" creationId="{95F78573-E32D-4067-9101-2C982A52EEC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AF748DB-EEB2-4F3A-96E0-859BCEE84C6C}"/>
              </a:ext>
            </a:extLst>
          </p:cNvPr>
          <p:cNvSpPr>
            <a:spLocks noGrp="1" noChangeArrowheads="1"/>
          </p:cNvSpPr>
          <p:nvPr>
            <p:ph type="sldNum" sz="quarter" idx="5"/>
          </p:nvPr>
        </p:nvSpPr>
        <p:spPr>
          <a:noFill/>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D4A90135-67C4-451C-98D7-B8B464D3F636}" type="slidenum">
              <a:rPr lang="en-US" altLang="en-US" sz="1200" smtClean="0">
                <a:latin typeface="Garamond" panose="02020404030301010803" pitchFamily="18" charset="0"/>
              </a:rPr>
              <a:pPr/>
              <a:t>2</a:t>
            </a:fld>
            <a:endParaRPr lang="en-US" altLang="en-US" sz="1200">
              <a:latin typeface="Garamond" panose="02020404030301010803" pitchFamily="18" charset="0"/>
            </a:endParaRPr>
          </a:p>
        </p:txBody>
      </p:sp>
      <p:sp>
        <p:nvSpPr>
          <p:cNvPr id="6147" name="Rectangle 2">
            <a:extLst>
              <a:ext uri="{FF2B5EF4-FFF2-40B4-BE49-F238E27FC236}">
                <a16:creationId xmlns:a16="http://schemas.microsoft.com/office/drawing/2014/main" id="{2C8472D8-C97F-4C05-A129-1050414A3685}"/>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8378DE6-7A5C-49A9-AAB8-084DDE164DD6}"/>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C1EE31F-972F-4AAC-84D7-7F71AB6E98EC}"/>
              </a:ext>
            </a:extLst>
          </p:cNvPr>
          <p:cNvSpPr>
            <a:spLocks noGrp="1" noChangeArrowheads="1"/>
          </p:cNvSpPr>
          <p:nvPr>
            <p:ph type="sldNum" sz="quarter" idx="5"/>
          </p:nvPr>
        </p:nvSpPr>
        <p:spPr>
          <a:noFill/>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08D95EF8-2A78-4D4C-B120-A719087B78C4}" type="slidenum">
              <a:rPr lang="en-US" altLang="en-US" sz="1200" smtClean="0">
                <a:latin typeface="Garamond" panose="02020404030301010803" pitchFamily="18" charset="0"/>
              </a:rPr>
              <a:pPr/>
              <a:t>3</a:t>
            </a:fld>
            <a:endParaRPr lang="en-US" altLang="en-US" sz="1200">
              <a:latin typeface="Garamond" panose="02020404030301010803" pitchFamily="18" charset="0"/>
            </a:endParaRPr>
          </a:p>
        </p:txBody>
      </p:sp>
      <p:sp>
        <p:nvSpPr>
          <p:cNvPr id="8195" name="Rectangle 2">
            <a:extLst>
              <a:ext uri="{FF2B5EF4-FFF2-40B4-BE49-F238E27FC236}">
                <a16:creationId xmlns:a16="http://schemas.microsoft.com/office/drawing/2014/main" id="{C6AB18C3-982C-407D-8961-BC79CA735C9E}"/>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82329D82-2B3D-4990-8001-3104EEE696DB}"/>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59E64793-DE97-4030-81FD-83E357AF4FCD}"/>
              </a:ext>
            </a:extLst>
          </p:cNvPr>
          <p:cNvSpPr>
            <a:spLocks noGrp="1" noChangeArrowheads="1"/>
          </p:cNvSpPr>
          <p:nvPr>
            <p:ph type="sldNum" sz="quarter" idx="5"/>
          </p:nvPr>
        </p:nvSpPr>
        <p:spPr>
          <a:noFill/>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FE9EF0CB-80E8-4405-88B0-212EB7F98E5E}" type="slidenum">
              <a:rPr lang="en-US" altLang="en-US" sz="1200" smtClean="0">
                <a:latin typeface="Garamond" panose="02020404030301010803" pitchFamily="18" charset="0"/>
              </a:rPr>
              <a:pPr/>
              <a:t>8</a:t>
            </a:fld>
            <a:endParaRPr lang="en-US" altLang="en-US" sz="1200">
              <a:latin typeface="Garamond" panose="02020404030301010803" pitchFamily="18" charset="0"/>
            </a:endParaRPr>
          </a:p>
        </p:txBody>
      </p:sp>
      <p:sp>
        <p:nvSpPr>
          <p:cNvPr id="14339" name="Rectangle 2">
            <a:extLst>
              <a:ext uri="{FF2B5EF4-FFF2-40B4-BE49-F238E27FC236}">
                <a16:creationId xmlns:a16="http://schemas.microsoft.com/office/drawing/2014/main" id="{7CE97AA4-87C1-47E9-BC85-9BD5D8B690C7}"/>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C8A540B-F1A9-42D3-975A-FB4168D9FEFD}"/>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9A7AA1E-8057-4E73-BFCC-E88CE8AE9AC8}"/>
              </a:ext>
            </a:extLst>
          </p:cNvPr>
          <p:cNvSpPr>
            <a:spLocks noGrp="1" noChangeArrowheads="1"/>
          </p:cNvSpPr>
          <p:nvPr>
            <p:ph type="sldNum" sz="quarter" idx="5"/>
          </p:nvPr>
        </p:nvSpPr>
        <p:spPr>
          <a:noFill/>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303FF2CF-5AAB-4BB1-80AA-40F25E8E0123}" type="slidenum">
              <a:rPr lang="en-US" altLang="en-US" sz="1200" smtClean="0">
                <a:latin typeface="Garamond" panose="02020404030301010803" pitchFamily="18" charset="0"/>
              </a:rPr>
              <a:pPr/>
              <a:t>10</a:t>
            </a:fld>
            <a:endParaRPr lang="en-US" altLang="en-US" sz="1200">
              <a:latin typeface="Garamond" panose="02020404030301010803" pitchFamily="18" charset="0"/>
            </a:endParaRPr>
          </a:p>
        </p:txBody>
      </p:sp>
      <p:sp>
        <p:nvSpPr>
          <p:cNvPr id="17411" name="Rectangle 2">
            <a:extLst>
              <a:ext uri="{FF2B5EF4-FFF2-40B4-BE49-F238E27FC236}">
                <a16:creationId xmlns:a16="http://schemas.microsoft.com/office/drawing/2014/main" id="{C6EA56BB-0267-448A-B298-38B4DF8DBD11}"/>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960E0B21-D165-41BC-803E-1ADD2D8511EA}"/>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7887E484-CD97-4684-A732-B577ED7496E8}"/>
              </a:ext>
            </a:extLst>
          </p:cNvPr>
          <p:cNvSpPr>
            <a:spLocks noGrp="1" noChangeArrowheads="1"/>
          </p:cNvSpPr>
          <p:nvPr>
            <p:ph type="sldNum" sz="quarter" idx="5"/>
          </p:nvPr>
        </p:nvSpPr>
        <p:spPr>
          <a:noFill/>
        </p:spPr>
        <p:txBody>
          <a:bodyPr/>
          <a:lstStyle>
            <a:lvl1pPr defTabSz="965200">
              <a:defRPr sz="2400">
                <a:solidFill>
                  <a:schemeClr val="tx1"/>
                </a:solidFill>
                <a:latin typeface="Arial" panose="020B0604020202020204" pitchFamily="34" charset="0"/>
              </a:defRPr>
            </a:lvl1pPr>
            <a:lvl2pPr marL="742950" indent="-285750" defTabSz="965200">
              <a:defRPr sz="2400">
                <a:solidFill>
                  <a:schemeClr val="tx1"/>
                </a:solidFill>
                <a:latin typeface="Arial" panose="020B0604020202020204" pitchFamily="34" charset="0"/>
              </a:defRPr>
            </a:lvl2pPr>
            <a:lvl3pPr marL="1143000" indent="-228600" defTabSz="965200">
              <a:defRPr sz="2400">
                <a:solidFill>
                  <a:schemeClr val="tx1"/>
                </a:solidFill>
                <a:latin typeface="Arial" panose="020B0604020202020204" pitchFamily="34" charset="0"/>
              </a:defRPr>
            </a:lvl3pPr>
            <a:lvl4pPr marL="1600200" indent="-228600" defTabSz="965200">
              <a:defRPr sz="2400">
                <a:solidFill>
                  <a:schemeClr val="tx1"/>
                </a:solidFill>
                <a:latin typeface="Arial" panose="020B0604020202020204" pitchFamily="34" charset="0"/>
              </a:defRPr>
            </a:lvl4pPr>
            <a:lvl5pPr marL="2057400" indent="-228600" defTabSz="965200">
              <a:defRPr sz="2400">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defRPr>
            </a:lvl9pPr>
          </a:lstStyle>
          <a:p>
            <a:fld id="{ADDEF1E2-527E-49EE-B8D9-42D83BBA9EC1}" type="slidenum">
              <a:rPr lang="en-US" altLang="en-US" sz="1200" smtClean="0">
                <a:latin typeface="Garamond" panose="02020404030301010803" pitchFamily="18" charset="0"/>
              </a:rPr>
              <a:pPr/>
              <a:t>25</a:t>
            </a:fld>
            <a:endParaRPr lang="en-US" altLang="en-US" sz="1200">
              <a:latin typeface="Garamond" panose="02020404030301010803" pitchFamily="18" charset="0"/>
            </a:endParaRPr>
          </a:p>
        </p:txBody>
      </p:sp>
      <p:sp>
        <p:nvSpPr>
          <p:cNvPr id="33795" name="Rectangle 2">
            <a:extLst>
              <a:ext uri="{FF2B5EF4-FFF2-40B4-BE49-F238E27FC236}">
                <a16:creationId xmlns:a16="http://schemas.microsoft.com/office/drawing/2014/main" id="{9C6A1E48-B920-4743-BC3B-2A3DD638D98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260DC165-D076-458D-A362-BDA94E433AA8}"/>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798591" y="1253595"/>
            <a:ext cx="10173155" cy="369332"/>
          </a:xfrm>
          <a:prstGeom prst="rect">
            <a:avLst/>
          </a:prstGeom>
        </p:spPr>
        <p:txBody>
          <a:bodyPr wrap="square" lIns="0" rtlCol="0">
            <a:spAutoFit/>
          </a:bodyPr>
          <a:lstStyle/>
          <a:p>
            <a:pPr rtl="0"/>
            <a:r>
              <a:rPr lang="en-gb" dirty="0">
                <a:solidFill>
                  <a:srgbClr val="DF6752"/>
                </a:solidFill>
                <a:latin typeface="+mn-lt"/>
              </a:rPr>
              <a:t>- REMEMBER TO DELETE THIS SLIDE BEFORE YOU FINISH YOUR PRESENTATION</a:t>
            </a:r>
            <a:endParaRPr lang="da-DK" dirty="0">
              <a:solidFill>
                <a:srgbClr val="DF6752"/>
              </a:solidFill>
              <a:latin typeface="+mn-lt"/>
            </a:endParaRPr>
          </a:p>
        </p:txBody>
      </p:sp>
      <p:sp>
        <p:nvSpPr>
          <p:cNvPr id="23" name="Text Box 48"/>
          <p:cNvSpPr txBox="1">
            <a:spLocks noChangeArrowheads="1"/>
          </p:cNvSpPr>
          <p:nvPr userDrawn="1"/>
        </p:nvSpPr>
        <p:spPr bwMode="auto">
          <a:xfrm>
            <a:off x="766763"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mn-lt"/>
                <a:ea typeface="+mn-ea"/>
                <a:cs typeface="Arial" panose="020B0604020202020204" pitchFamily="34" charset="0"/>
              </a:rPr>
              <a:t>FONTS</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397256"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mn-lt"/>
                <a:ea typeface="+mn-ea"/>
                <a:cs typeface="Arial" panose="020B0604020202020204" pitchFamily="34" charset="0"/>
              </a:rPr>
              <a:t>Insert </a:t>
            </a:r>
            <a:r>
              <a:rPr lang="en-gb" sz="900" kern="1200" noProof="1">
                <a:solidFill>
                  <a:schemeClr val="tx1"/>
                </a:solidFill>
                <a:latin typeface="+mn-lt"/>
                <a:ea typeface="+mn-ea"/>
                <a:cs typeface="Arial" panose="020B0604020202020204" pitchFamily="34" charset="0"/>
              </a:rPr>
              <a:t>and click </a:t>
            </a:r>
            <a:r>
              <a:rPr lang="en-gb" sz="900" b="1" kern="1200" noProof="1">
                <a:solidFill>
                  <a:schemeClr val="tx1"/>
                </a:solidFill>
                <a:latin typeface="+mn-lt"/>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823191"/>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27" name="Text Box 48"/>
          <p:cNvSpPr txBox="1">
            <a:spLocks noChangeArrowheads="1"/>
          </p:cNvSpPr>
          <p:nvPr userDrawn="1"/>
        </p:nvSpPr>
        <p:spPr bwMode="auto">
          <a:xfrm>
            <a:off x="3557551"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mn-lt"/>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en-gb" sz="900" b="1" kern="1200" noProof="1">
                <a:solidFill>
                  <a:schemeClr val="tx1"/>
                </a:solidFill>
                <a:latin typeface="+mn-lt"/>
                <a:ea typeface="+mn-ea"/>
                <a:cs typeface="Arial" panose="020B0604020202020204" pitchFamily="34" charset="0"/>
              </a:rPr>
              <a:t>1. </a:t>
            </a:r>
            <a:r>
              <a:rPr lang="en-gb" sz="900" kern="1200" noProof="1">
                <a:solidFill>
                  <a:schemeClr val="tx1"/>
                </a:solidFill>
                <a:latin typeface="+mn-lt"/>
                <a:ea typeface="+mn-ea"/>
                <a:cs typeface="Arial" panose="020B0604020202020204" pitchFamily="34" charset="0"/>
              </a:rPr>
              <a:t>Click </a:t>
            </a:r>
            <a:r>
              <a:rPr lang="en-gb" sz="900" b="1" kern="1200" noProof="1">
                <a:solidFill>
                  <a:schemeClr val="tx1"/>
                </a:solidFill>
                <a:latin typeface="+mn-lt"/>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mn-lt"/>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mn-lt"/>
                <a:ea typeface="+mn-ea"/>
                <a:cs typeface="Arial" panose="020B0604020202020204" pitchFamily="34" charset="0"/>
              </a:rPr>
              <a:t> </a:t>
            </a:r>
            <a:r>
              <a:rPr lang="en-gb" sz="900" b="0" kern="1200" noProof="1">
                <a:solidFill>
                  <a:schemeClr val="tx1"/>
                </a:solidFill>
                <a:latin typeface="+mn-lt"/>
                <a:ea typeface="+mn-ea"/>
                <a:cs typeface="Arial" panose="020B0604020202020204" pitchFamily="34" charset="0"/>
              </a:rPr>
              <a:t>To view gridlines and guides: </a:t>
            </a:r>
            <a:endParaRPr lang="da-DK" sz="900" b="0" kern="12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1.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2.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Gridlines </a:t>
            </a:r>
            <a:r>
              <a:rPr lang="en-gb" sz="900" b="0" kern="1200" noProof="1">
                <a:solidFill>
                  <a:schemeClr val="tx1"/>
                </a:solidFill>
                <a:latin typeface="+mn-lt"/>
                <a:ea typeface="+mn-ea"/>
                <a:cs typeface="Arial" panose="020B0604020202020204" pitchFamily="34" charset="0"/>
              </a:rPr>
              <a:t>and/or </a:t>
            </a:r>
            <a:r>
              <a:rPr lang="en-gb" sz="900" b="1" kern="1200" noProof="1">
                <a:solidFill>
                  <a:schemeClr val="tx1"/>
                </a:solidFill>
                <a:latin typeface="+mn-lt"/>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mn-lt"/>
                <a:ea typeface="+mn-ea"/>
                <a:cs typeface="Arial" panose="020B0604020202020204" pitchFamily="34" charset="0"/>
              </a:rPr>
              <a:t>Quick tip: </a:t>
            </a:r>
            <a:r>
              <a:rPr lang="en-gb" sz="900" b="0" kern="1200" noProof="1">
                <a:solidFill>
                  <a:srgbClr val="DF6752"/>
                </a:solidFill>
                <a:latin typeface="+mn-lt"/>
                <a:ea typeface="+mn-ea"/>
                <a:cs typeface="Arial" panose="020B0604020202020204" pitchFamily="34" charset="0"/>
              </a:rPr>
              <a:t>Press </a:t>
            </a:r>
            <a:r>
              <a:rPr lang="en-gb" sz="900" b="1" kern="1200" noProof="1">
                <a:solidFill>
                  <a:srgbClr val="DF6752"/>
                </a:solidFill>
                <a:latin typeface="+mn-lt"/>
                <a:ea typeface="+mn-ea"/>
                <a:cs typeface="Arial" panose="020B0604020202020204" pitchFamily="34" charset="0"/>
              </a:rPr>
              <a:t>Alt + F9 </a:t>
            </a:r>
            <a:r>
              <a:rPr lang="en-gb" sz="900" b="0" kern="1200" noProof="1">
                <a:solidFill>
                  <a:srgbClr val="DF6752"/>
                </a:solidFill>
                <a:latin typeface="+mn-lt"/>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792163" y="657225"/>
            <a:ext cx="6096000" cy="1200329"/>
          </a:xfrm>
          <a:prstGeom prst="rect">
            <a:avLst/>
          </a:prstGeom>
        </p:spPr>
        <p:txBody>
          <a:bodyPr lIns="0" rtlCol="0">
            <a:spAutoFit/>
          </a:bodyPr>
          <a:lstStyle/>
          <a:p>
            <a:pPr rtl="0"/>
            <a:r>
              <a:rPr lang="en-gb" sz="3600" b="1" spc="300" dirty="0">
                <a:latin typeface="+mn-lt"/>
              </a:rPr>
              <a:t>USER GUIDE</a:t>
            </a:r>
            <a:br>
              <a:rPr lang="en-US" sz="3600" b="1" spc="300" dirty="0">
                <a:latin typeface="+mn-lt"/>
              </a:rPr>
            </a:br>
            <a:endParaRPr lang="da-DK" sz="3600" b="1" spc="300" dirty="0">
              <a:latin typeface="+mn-lt"/>
            </a:endParaRPr>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6719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61197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0CD2C525-F8C2-48F8-973E-C968295D8FFC}"/>
              </a:ext>
            </a:extLst>
          </p:cNvPr>
          <p:cNvSpPr txBox="1">
            <a:spLocks noChangeArrowheads="1"/>
          </p:cNvSpPr>
          <p:nvPr/>
        </p:nvSpPr>
        <p:spPr bwMode="auto">
          <a:xfrm>
            <a:off x="1625600" y="533400"/>
            <a:ext cx="9448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defRPr/>
            </a:pPr>
            <a:endParaRPr lang="en-US" altLang="en-US" sz="1200"/>
          </a:p>
        </p:txBody>
      </p:sp>
      <p:pic>
        <p:nvPicPr>
          <p:cNvPr id="4" name="Picture 4" descr="C:\Documents and Settings\Greg Byrd\My Documents\ece206\mh-slides\title.jpg">
            <a:extLst>
              <a:ext uri="{FF2B5EF4-FFF2-40B4-BE49-F238E27FC236}">
                <a16:creationId xmlns:a16="http://schemas.microsoft.com/office/drawing/2014/main" id="{B2F2DD32-1611-49D9-A1B7-8628C2915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56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Rectangle 2">
            <a:extLst>
              <a:ext uri="{FF2B5EF4-FFF2-40B4-BE49-F238E27FC236}">
                <a16:creationId xmlns:a16="http://schemas.microsoft.com/office/drawing/2014/main" id="{B78F257F-0FDE-4576-B636-E4BA99C950B8}"/>
              </a:ext>
            </a:extLst>
          </p:cNvPr>
          <p:cNvSpPr>
            <a:spLocks noGrp="1" noChangeArrowheads="1"/>
          </p:cNvSpPr>
          <p:nvPr>
            <p:ph type="ctrTitle"/>
          </p:nvPr>
        </p:nvSpPr>
        <p:spPr>
          <a:xfrm>
            <a:off x="4673600" y="2286000"/>
            <a:ext cx="6908800" cy="2133600"/>
          </a:xfrm>
        </p:spPr>
        <p:txBody>
          <a:bodyPr/>
          <a:lstStyle>
            <a:lvl1pPr>
              <a:defRPr sz="4000"/>
            </a:lvl1pPr>
          </a:lstStyle>
          <a:p>
            <a:pPr lvl="0"/>
            <a:r>
              <a:rPr lang="en-US" altLang="en-US" noProof="0"/>
              <a:t>Click to edit Master title style</a:t>
            </a:r>
          </a:p>
        </p:txBody>
      </p:sp>
    </p:spTree>
    <p:extLst>
      <p:ext uri="{BB962C8B-B14F-4D97-AF65-F5344CB8AC3E}">
        <p14:creationId xmlns:p14="http://schemas.microsoft.com/office/powerpoint/2010/main" val="2918740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B7F0-6307-4E60-89A3-6671C7A3B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A9C65-3E88-4148-AC2D-EBA118BA87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8">
            <a:extLst>
              <a:ext uri="{FF2B5EF4-FFF2-40B4-BE49-F238E27FC236}">
                <a16:creationId xmlns:a16="http://schemas.microsoft.com/office/drawing/2014/main" id="{B9ABEDFF-B04B-42D6-A4A0-6D200535129C}"/>
              </a:ext>
            </a:extLst>
          </p:cNvPr>
          <p:cNvSpPr>
            <a:spLocks noGrp="1" noChangeArrowheads="1"/>
          </p:cNvSpPr>
          <p:nvPr>
            <p:ph type="sldNum" sz="quarter" idx="10"/>
          </p:nvPr>
        </p:nvSpPr>
        <p:spPr>
          <a:ln/>
        </p:spPr>
        <p:txBody>
          <a:bodyPr/>
          <a:lstStyle>
            <a:lvl1pPr>
              <a:defRPr/>
            </a:lvl1pPr>
          </a:lstStyle>
          <a:p>
            <a:pPr>
              <a:defRPr/>
            </a:pPr>
            <a:r>
              <a:rPr lang="en-US" altLang="en-US"/>
              <a:t>4-</a:t>
            </a:r>
            <a:fld id="{C8869647-1A16-48E0-A4BB-CBDB4A4AB6F5}" type="slidenum">
              <a:rPr lang="en-US" altLang="en-US" smtClean="0"/>
              <a:pPr>
                <a:defRPr/>
              </a:pPr>
              <a:t>‹#›</a:t>
            </a:fld>
            <a:endParaRPr lang="en-US" altLang="en-US"/>
          </a:p>
        </p:txBody>
      </p:sp>
    </p:spTree>
    <p:extLst>
      <p:ext uri="{BB962C8B-B14F-4D97-AF65-F5344CB8AC3E}">
        <p14:creationId xmlns:p14="http://schemas.microsoft.com/office/powerpoint/2010/main" val="1720964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5D6D-4CBC-41F5-9775-B604AC28A0D1}"/>
              </a:ext>
            </a:extLst>
          </p:cNvPr>
          <p:cNvSpPr>
            <a:spLocks noGrp="1"/>
          </p:cNvSpPr>
          <p:nvPr>
            <p:ph type="title"/>
          </p:nvPr>
        </p:nvSpPr>
        <p:spPr/>
        <p:txBody>
          <a:bodyPr/>
          <a:lstStyle/>
          <a:p>
            <a:r>
              <a:rPr lang="en-US"/>
              <a:t>Click to edit Master title style</a:t>
            </a:r>
          </a:p>
        </p:txBody>
      </p:sp>
      <p:sp>
        <p:nvSpPr>
          <p:cNvPr id="3" name="Rectangle 1028">
            <a:extLst>
              <a:ext uri="{FF2B5EF4-FFF2-40B4-BE49-F238E27FC236}">
                <a16:creationId xmlns:a16="http://schemas.microsoft.com/office/drawing/2014/main" id="{F99E14F0-EDCE-48F7-BC38-C575ACDF60B8}"/>
              </a:ext>
            </a:extLst>
          </p:cNvPr>
          <p:cNvSpPr>
            <a:spLocks noGrp="1" noChangeArrowheads="1"/>
          </p:cNvSpPr>
          <p:nvPr>
            <p:ph type="sldNum" sz="quarter" idx="10"/>
          </p:nvPr>
        </p:nvSpPr>
        <p:spPr>
          <a:ln/>
        </p:spPr>
        <p:txBody>
          <a:bodyPr/>
          <a:lstStyle>
            <a:lvl1pPr>
              <a:defRPr/>
            </a:lvl1pPr>
          </a:lstStyle>
          <a:p>
            <a:pPr>
              <a:defRPr/>
            </a:pPr>
            <a:r>
              <a:rPr lang="en-US" altLang="en-US"/>
              <a:t>4-</a:t>
            </a:r>
            <a:fld id="{F7A14D67-BADA-4431-95F2-CB19E0AC2E03}" type="slidenum">
              <a:rPr lang="en-US" altLang="en-US" smtClean="0"/>
              <a:pPr>
                <a:defRPr/>
              </a:pPr>
              <a:t>‹#›</a:t>
            </a:fld>
            <a:endParaRPr lang="en-US" altLang="en-US"/>
          </a:p>
        </p:txBody>
      </p:sp>
    </p:spTree>
    <p:extLst>
      <p:ext uri="{BB962C8B-B14F-4D97-AF65-F5344CB8AC3E}">
        <p14:creationId xmlns:p14="http://schemas.microsoft.com/office/powerpoint/2010/main" val="134349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INSERT NAME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BREAK</a:t>
            </a:r>
            <a:br>
              <a:rPr lang="en-US" dirty="0"/>
            </a:br>
            <a:r>
              <a:rPr lang="en-US" dirty="0"/>
              <a:t>HEADLINE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CLICK TO EDIT </a:t>
            </a:r>
            <a:br>
              <a:rPr lang="en-US" dirty="0"/>
            </a:br>
            <a:r>
              <a:rPr lang="en-US" dirty="0"/>
              <a:t>TITLE</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dirty="0" err="1"/>
              <a:t>Insert</a:t>
            </a:r>
            <a:r>
              <a:rPr lang="da-DK" dirty="0"/>
              <a:t> </a:t>
            </a:r>
            <a:r>
              <a:rPr lang="da-DK" dirty="0" err="1"/>
              <a:t>bullets</a:t>
            </a:r>
            <a:endParaRPr lang="da-DK" dirty="0"/>
          </a:p>
        </p:txBody>
      </p:sp>
      <p:sp>
        <p:nvSpPr>
          <p:cNvPr id="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baseline="0">
                <a:latin typeface="+mn-lt"/>
              </a:defRPr>
            </a:lvl1pPr>
          </a:lstStyle>
          <a:p>
            <a:r>
              <a:rPr lang="en-US" dirty="0"/>
              <a:t>CLICK TO EDIT</a:t>
            </a:r>
            <a:br>
              <a:rPr lang="en-US" dirty="0"/>
            </a:br>
            <a:r>
              <a:rPr lang="en-US" dirty="0"/>
              <a:t>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dirty="0" err="1"/>
              <a:t>Insert</a:t>
            </a:r>
            <a:r>
              <a:rPr lang="da-DK" dirty="0"/>
              <a: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CLICK TO EDIT</a:t>
            </a:r>
            <a:br>
              <a:rPr lang="en-US" dirty="0"/>
            </a:br>
            <a:r>
              <a:rPr lang="en-US" dirty="0"/>
              <a:t>TITLE</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dirty="0"/>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dirty="0" err="1"/>
              <a:t>Insert</a:t>
            </a:r>
            <a:r>
              <a:rPr lang="da-DK" dirty="0"/>
              <a:t> </a:t>
            </a:r>
            <a:r>
              <a:rPr lang="da-DK" dirty="0" err="1"/>
              <a:t>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baseline="0">
                <a:latin typeface="+mn-lt"/>
              </a:defRPr>
            </a:lvl1pPr>
          </a:lstStyle>
          <a:p>
            <a:r>
              <a:rPr lang="en-US" dirty="0"/>
              <a:t>CLICK TO EDIT</a:t>
            </a:r>
            <a:br>
              <a:rPr lang="en-US" dirty="0"/>
            </a:br>
            <a:r>
              <a:rPr lang="en-US" dirty="0"/>
              <a:t>TITLE</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baseline="0">
                <a:solidFill>
                  <a:schemeClr val="bg1"/>
                </a:solidFill>
                <a:latin typeface="+mn-lt"/>
              </a:defRPr>
            </a:lvl1pPr>
          </a:lstStyle>
          <a:p>
            <a:r>
              <a:rPr lang="en-US" dirty="0"/>
              <a:t>CLICK TO EDIT</a:t>
            </a:r>
            <a:br>
              <a:rPr lang="en-US" dirty="0"/>
            </a:br>
            <a:r>
              <a:rPr lang="en-US" dirty="0"/>
              <a:t>TITLE</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INSERT POWERPOINT- OR NAME OF DEPARTMENT</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baseline="0">
                <a:solidFill>
                  <a:schemeClr val="bg1"/>
                </a:solidFill>
                <a:latin typeface="+mn-lt"/>
              </a:defRPr>
            </a:lvl1pPr>
          </a:lstStyle>
          <a:p>
            <a:r>
              <a:rPr lang="en-US" dirty="0"/>
              <a:t>CLICK TO EDIT</a:t>
            </a:r>
            <a:br>
              <a:rPr lang="en-US" dirty="0"/>
            </a:br>
            <a:r>
              <a:rPr lang="en-US" dirty="0"/>
              <a:t>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INSERT POWERPOINT- OR NAME OF DEPARTMENT</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207074"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PAGE</a:t>
            </a:r>
          </a:p>
          <a:p>
            <a:pPr algn="r"/>
            <a:fld id="{B7B554CF-BBF7-4941-9FD0-458D21B824E3}" type="slidenum">
              <a:rPr lang="en-US" sz="600" b="1" spc="200" baseline="0" smtClean="0">
                <a:latin typeface="+mn-lt"/>
              </a:rPr>
              <a:t>‹#›</a:t>
            </a:fld>
            <a:endParaRPr lang="en-US" sz="600" b="1" spc="200" baseline="0" dirty="0">
              <a:latin typeface="+mn-lt"/>
            </a:endParaRPr>
          </a:p>
        </p:txBody>
      </p:sp>
      <p:pic>
        <p:nvPicPr>
          <p:cNvPr id="2" name="Billede 1"/>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327147" y="6338917"/>
            <a:ext cx="1002543" cy="265095"/>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6"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 id="2147484057" r:id="rId11"/>
    <p:sldLayoutId id="2147484058" r:id="rId12"/>
    <p:sldLayoutId id="2147484059"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6"/>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homeworklib.com/answers/761310/can-someone-explain-how-theyd-get-the-answer-to" TargetMode="External"/><Relationship Id="rId2" Type="http://schemas.openxmlformats.org/officeDocument/2006/relationships/hyperlink" Target="http://pages.cs.wisc.edu/~david/courses/cs252/Spring2009/includes/handouts/hwk4_soln.pdf"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wmf"/><Relationship Id="rId5" Type="http://schemas.openxmlformats.org/officeDocument/2006/relationships/oleObject" Target="../embeddings/oleObject5.bin"/><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6.bin"/><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t>Von Neumann Model</a:t>
            </a:r>
            <a:endParaRPr lang="da-DK" b="0" dirty="0">
              <a:latin typeface="+mn-lt"/>
            </a:endParaRPr>
          </a:p>
        </p:txBody>
      </p:sp>
      <p:sp>
        <p:nvSpPr>
          <p:cNvPr id="7" name="Pladsholder til tekst 6"/>
          <p:cNvSpPr>
            <a:spLocks noGrp="1"/>
          </p:cNvSpPr>
          <p:nvPr>
            <p:ph type="body" sz="quarter" idx="12"/>
          </p:nvPr>
        </p:nvSpPr>
        <p:spPr/>
        <p:txBody>
          <a:bodyPr/>
          <a:lstStyle/>
          <a:p>
            <a:r>
              <a:rPr lang="da-DK" dirty="0">
                <a:latin typeface="+mn-lt"/>
              </a:rPr>
              <a:t>Peyman </a:t>
            </a:r>
            <a:r>
              <a:rPr lang="da-DK" dirty="0" err="1">
                <a:latin typeface="+mn-lt"/>
              </a:rPr>
              <a:t>Pahlevni</a:t>
            </a:r>
            <a:endParaRPr lang="da-DK" dirty="0">
              <a:latin typeface="+mn-lt"/>
            </a:endParaRPr>
          </a:p>
        </p:txBody>
      </p:sp>
      <p:pic>
        <p:nvPicPr>
          <p:cNvPr id="2" name="Billed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290" y="5768340"/>
            <a:ext cx="683837" cy="80059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025774E3-0C16-4709-9584-DCA5F2BA5726}"/>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A0EE37F0-D751-4991-9C8C-FBC37E1B2560}" type="slidenum">
              <a:rPr lang="en-US" altLang="en-US" sz="2000"/>
              <a:pPr/>
              <a:t>10</a:t>
            </a:fld>
            <a:endParaRPr lang="en-US" altLang="en-US" sz="2000"/>
          </a:p>
        </p:txBody>
      </p:sp>
      <p:sp>
        <p:nvSpPr>
          <p:cNvPr id="16387" name="Rectangle 2">
            <a:extLst>
              <a:ext uri="{FF2B5EF4-FFF2-40B4-BE49-F238E27FC236}">
                <a16:creationId xmlns:a16="http://schemas.microsoft.com/office/drawing/2014/main" id="{B92B2BAD-96C0-4254-B155-0783096DAAC9}"/>
              </a:ext>
            </a:extLst>
          </p:cNvPr>
          <p:cNvSpPr>
            <a:spLocks noGrp="1" noChangeArrowheads="1"/>
          </p:cNvSpPr>
          <p:nvPr>
            <p:ph type="title"/>
          </p:nvPr>
        </p:nvSpPr>
        <p:spPr/>
        <p:txBody>
          <a:bodyPr/>
          <a:lstStyle/>
          <a:p>
            <a:r>
              <a:rPr lang="en-US" altLang="en-US"/>
              <a:t>Instruction Processing</a:t>
            </a:r>
          </a:p>
        </p:txBody>
      </p:sp>
      <p:sp>
        <p:nvSpPr>
          <p:cNvPr id="16388" name="Text Box 5">
            <a:extLst>
              <a:ext uri="{FF2B5EF4-FFF2-40B4-BE49-F238E27FC236}">
                <a16:creationId xmlns:a16="http://schemas.microsoft.com/office/drawing/2014/main" id="{0A39BA66-B34A-459C-956B-D4C80DBE014B}"/>
              </a:ext>
            </a:extLst>
          </p:cNvPr>
          <p:cNvSpPr txBox="1">
            <a:spLocks noChangeArrowheads="1"/>
          </p:cNvSpPr>
          <p:nvPr/>
        </p:nvSpPr>
        <p:spPr bwMode="auto">
          <a:xfrm>
            <a:off x="3238500" y="2438401"/>
            <a:ext cx="43434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chemeClr val="accent2"/>
                </a:solidFill>
              </a:rPr>
              <a:t>Decode instruction</a:t>
            </a:r>
          </a:p>
        </p:txBody>
      </p:sp>
      <p:sp>
        <p:nvSpPr>
          <p:cNvPr id="16389" name="Line 18">
            <a:extLst>
              <a:ext uri="{FF2B5EF4-FFF2-40B4-BE49-F238E27FC236}">
                <a16:creationId xmlns:a16="http://schemas.microsoft.com/office/drawing/2014/main" id="{4F6997E9-2D96-4701-BB9D-B2253550B639}"/>
              </a:ext>
            </a:extLst>
          </p:cNvPr>
          <p:cNvSpPr>
            <a:spLocks noChangeShapeType="1"/>
          </p:cNvSpPr>
          <p:nvPr/>
        </p:nvSpPr>
        <p:spPr bwMode="auto">
          <a:xfrm>
            <a:off x="3848100" y="2057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0" name="Line 19">
            <a:extLst>
              <a:ext uri="{FF2B5EF4-FFF2-40B4-BE49-F238E27FC236}">
                <a16:creationId xmlns:a16="http://schemas.microsoft.com/office/drawing/2014/main" id="{8375AB8F-59B5-45F7-B08B-4401002EA1F1}"/>
              </a:ext>
            </a:extLst>
          </p:cNvPr>
          <p:cNvSpPr>
            <a:spLocks noChangeShapeType="1"/>
          </p:cNvSpPr>
          <p:nvPr/>
        </p:nvSpPr>
        <p:spPr bwMode="auto">
          <a:xfrm>
            <a:off x="3848100" y="2895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1" name="Line 20">
            <a:extLst>
              <a:ext uri="{FF2B5EF4-FFF2-40B4-BE49-F238E27FC236}">
                <a16:creationId xmlns:a16="http://schemas.microsoft.com/office/drawing/2014/main" id="{FD971954-6275-4DFA-AC48-3D190C7A602A}"/>
              </a:ext>
            </a:extLst>
          </p:cNvPr>
          <p:cNvSpPr>
            <a:spLocks noChangeShapeType="1"/>
          </p:cNvSpPr>
          <p:nvPr/>
        </p:nvSpPr>
        <p:spPr bwMode="auto">
          <a:xfrm>
            <a:off x="3848100" y="3733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2" name="Line 21">
            <a:extLst>
              <a:ext uri="{FF2B5EF4-FFF2-40B4-BE49-F238E27FC236}">
                <a16:creationId xmlns:a16="http://schemas.microsoft.com/office/drawing/2014/main" id="{E876CDD7-0475-41F4-A452-C8751B342980}"/>
              </a:ext>
            </a:extLst>
          </p:cNvPr>
          <p:cNvSpPr>
            <a:spLocks noChangeShapeType="1"/>
          </p:cNvSpPr>
          <p:nvPr/>
        </p:nvSpPr>
        <p:spPr bwMode="auto">
          <a:xfrm>
            <a:off x="3848100" y="4572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3" name="Line 22">
            <a:extLst>
              <a:ext uri="{FF2B5EF4-FFF2-40B4-BE49-F238E27FC236}">
                <a16:creationId xmlns:a16="http://schemas.microsoft.com/office/drawing/2014/main" id="{ABDD6487-A12C-4467-AF43-8582A1CA545E}"/>
              </a:ext>
            </a:extLst>
          </p:cNvPr>
          <p:cNvSpPr>
            <a:spLocks noChangeShapeType="1"/>
          </p:cNvSpPr>
          <p:nvPr/>
        </p:nvSpPr>
        <p:spPr bwMode="auto">
          <a:xfrm>
            <a:off x="3848100" y="5410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4" name="Text Box 6">
            <a:extLst>
              <a:ext uri="{FF2B5EF4-FFF2-40B4-BE49-F238E27FC236}">
                <a16:creationId xmlns:a16="http://schemas.microsoft.com/office/drawing/2014/main" id="{719BEA20-5083-45AA-A580-130E3D14A9A3}"/>
              </a:ext>
            </a:extLst>
          </p:cNvPr>
          <p:cNvSpPr txBox="1">
            <a:spLocks noChangeArrowheads="1"/>
          </p:cNvSpPr>
          <p:nvPr/>
        </p:nvSpPr>
        <p:spPr bwMode="auto">
          <a:xfrm>
            <a:off x="3238500" y="3276601"/>
            <a:ext cx="43434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chemeClr val="accent2"/>
                </a:solidFill>
              </a:rPr>
              <a:t>Evaluate address</a:t>
            </a:r>
          </a:p>
        </p:txBody>
      </p:sp>
      <p:sp>
        <p:nvSpPr>
          <p:cNvPr id="16395" name="Text Box 7">
            <a:extLst>
              <a:ext uri="{FF2B5EF4-FFF2-40B4-BE49-F238E27FC236}">
                <a16:creationId xmlns:a16="http://schemas.microsoft.com/office/drawing/2014/main" id="{B3CA5719-B6A5-47DE-BCCE-FA2E5173CADB}"/>
              </a:ext>
            </a:extLst>
          </p:cNvPr>
          <p:cNvSpPr txBox="1">
            <a:spLocks noChangeArrowheads="1"/>
          </p:cNvSpPr>
          <p:nvPr/>
        </p:nvSpPr>
        <p:spPr bwMode="auto">
          <a:xfrm>
            <a:off x="3238500" y="4114801"/>
            <a:ext cx="43434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chemeClr val="accent2"/>
                </a:solidFill>
              </a:rPr>
              <a:t>Fetch operands from memory</a:t>
            </a:r>
          </a:p>
        </p:txBody>
      </p:sp>
      <p:sp>
        <p:nvSpPr>
          <p:cNvPr id="16396" name="Text Box 8">
            <a:extLst>
              <a:ext uri="{FF2B5EF4-FFF2-40B4-BE49-F238E27FC236}">
                <a16:creationId xmlns:a16="http://schemas.microsoft.com/office/drawing/2014/main" id="{AAFF5DF4-99A9-450B-A65A-CF36150085B2}"/>
              </a:ext>
            </a:extLst>
          </p:cNvPr>
          <p:cNvSpPr txBox="1">
            <a:spLocks noChangeArrowheads="1"/>
          </p:cNvSpPr>
          <p:nvPr/>
        </p:nvSpPr>
        <p:spPr bwMode="auto">
          <a:xfrm>
            <a:off x="3238500" y="4953001"/>
            <a:ext cx="43434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chemeClr val="accent2"/>
                </a:solidFill>
              </a:rPr>
              <a:t>Execute operation</a:t>
            </a:r>
          </a:p>
        </p:txBody>
      </p:sp>
      <p:sp>
        <p:nvSpPr>
          <p:cNvPr id="16397" name="Line 25">
            <a:extLst>
              <a:ext uri="{FF2B5EF4-FFF2-40B4-BE49-F238E27FC236}">
                <a16:creationId xmlns:a16="http://schemas.microsoft.com/office/drawing/2014/main" id="{F0549AD3-A7D9-485B-AD67-21F8C18A8BCD}"/>
              </a:ext>
            </a:extLst>
          </p:cNvPr>
          <p:cNvSpPr>
            <a:spLocks noChangeShapeType="1"/>
          </p:cNvSpPr>
          <p:nvPr/>
        </p:nvSpPr>
        <p:spPr bwMode="auto">
          <a:xfrm>
            <a:off x="3848100" y="62484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8" name="Line 26">
            <a:extLst>
              <a:ext uri="{FF2B5EF4-FFF2-40B4-BE49-F238E27FC236}">
                <a16:creationId xmlns:a16="http://schemas.microsoft.com/office/drawing/2014/main" id="{E38A3F0C-8B50-4EE4-B6AE-A2B4D2E6B9B2}"/>
              </a:ext>
            </a:extLst>
          </p:cNvPr>
          <p:cNvSpPr>
            <a:spLocks noChangeShapeType="1"/>
          </p:cNvSpPr>
          <p:nvPr/>
        </p:nvSpPr>
        <p:spPr bwMode="auto">
          <a:xfrm flipH="1">
            <a:off x="3009900" y="6553200"/>
            <a:ext cx="8382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9" name="Line 27">
            <a:extLst>
              <a:ext uri="{FF2B5EF4-FFF2-40B4-BE49-F238E27FC236}">
                <a16:creationId xmlns:a16="http://schemas.microsoft.com/office/drawing/2014/main" id="{27DC671C-2F55-4ABC-BA1D-DC3445A6775F}"/>
              </a:ext>
            </a:extLst>
          </p:cNvPr>
          <p:cNvSpPr>
            <a:spLocks noChangeShapeType="1"/>
          </p:cNvSpPr>
          <p:nvPr/>
        </p:nvSpPr>
        <p:spPr bwMode="auto">
          <a:xfrm flipV="1">
            <a:off x="3009900" y="12954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0" name="Line 28">
            <a:extLst>
              <a:ext uri="{FF2B5EF4-FFF2-40B4-BE49-F238E27FC236}">
                <a16:creationId xmlns:a16="http://schemas.microsoft.com/office/drawing/2014/main" id="{86DDADDA-FC1A-436A-A470-5E7649350137}"/>
              </a:ext>
            </a:extLst>
          </p:cNvPr>
          <p:cNvSpPr>
            <a:spLocks noChangeShapeType="1"/>
          </p:cNvSpPr>
          <p:nvPr/>
        </p:nvSpPr>
        <p:spPr bwMode="auto">
          <a:xfrm>
            <a:off x="3009900" y="1295400"/>
            <a:ext cx="8382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1" name="Line 29">
            <a:extLst>
              <a:ext uri="{FF2B5EF4-FFF2-40B4-BE49-F238E27FC236}">
                <a16:creationId xmlns:a16="http://schemas.microsoft.com/office/drawing/2014/main" id="{E6B0CB13-61FB-4C18-A557-627A73372A09}"/>
              </a:ext>
            </a:extLst>
          </p:cNvPr>
          <p:cNvSpPr>
            <a:spLocks noChangeShapeType="1"/>
          </p:cNvSpPr>
          <p:nvPr/>
        </p:nvSpPr>
        <p:spPr bwMode="auto">
          <a:xfrm>
            <a:off x="3848100" y="12954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2" name="Text Box 9">
            <a:extLst>
              <a:ext uri="{FF2B5EF4-FFF2-40B4-BE49-F238E27FC236}">
                <a16:creationId xmlns:a16="http://schemas.microsoft.com/office/drawing/2014/main" id="{02BA7DA0-5F58-4AE0-BD70-B803CC8BBFA1}"/>
              </a:ext>
            </a:extLst>
          </p:cNvPr>
          <p:cNvSpPr txBox="1">
            <a:spLocks noChangeArrowheads="1"/>
          </p:cNvSpPr>
          <p:nvPr/>
        </p:nvSpPr>
        <p:spPr bwMode="auto">
          <a:xfrm>
            <a:off x="3238500" y="5791201"/>
            <a:ext cx="43434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chemeClr val="accent2"/>
                </a:solidFill>
              </a:rPr>
              <a:t>Store result</a:t>
            </a:r>
          </a:p>
        </p:txBody>
      </p:sp>
      <p:sp>
        <p:nvSpPr>
          <p:cNvPr id="16403" name="Text Box 4">
            <a:extLst>
              <a:ext uri="{FF2B5EF4-FFF2-40B4-BE49-F238E27FC236}">
                <a16:creationId xmlns:a16="http://schemas.microsoft.com/office/drawing/2014/main" id="{D083B6A7-1CE3-4371-BEDD-787D8FFB0294}"/>
              </a:ext>
            </a:extLst>
          </p:cNvPr>
          <p:cNvSpPr txBox="1">
            <a:spLocks noChangeArrowheads="1"/>
          </p:cNvSpPr>
          <p:nvPr/>
        </p:nvSpPr>
        <p:spPr bwMode="auto">
          <a:xfrm>
            <a:off x="3238500" y="1600201"/>
            <a:ext cx="43434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chemeClr val="accent2"/>
                </a:solidFill>
              </a:rPr>
              <a:t>Fetch instruction from memory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E8134A0A-F149-47A9-BBBB-C90A83AD0D24}"/>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7FBA7C50-900A-46CD-B60A-F4D3ABC08799}" type="slidenum">
              <a:rPr lang="en-US" altLang="en-US" sz="2000"/>
              <a:pPr/>
              <a:t>11</a:t>
            </a:fld>
            <a:endParaRPr lang="en-US" altLang="en-US" sz="2000"/>
          </a:p>
        </p:txBody>
      </p:sp>
      <p:sp>
        <p:nvSpPr>
          <p:cNvPr id="18435" name="Rectangle 2">
            <a:extLst>
              <a:ext uri="{FF2B5EF4-FFF2-40B4-BE49-F238E27FC236}">
                <a16:creationId xmlns:a16="http://schemas.microsoft.com/office/drawing/2014/main" id="{3EE5867D-300E-401A-B957-36B00BA658FD}"/>
              </a:ext>
            </a:extLst>
          </p:cNvPr>
          <p:cNvSpPr>
            <a:spLocks noGrp="1" noChangeArrowheads="1"/>
          </p:cNvSpPr>
          <p:nvPr>
            <p:ph type="title"/>
          </p:nvPr>
        </p:nvSpPr>
        <p:spPr/>
        <p:txBody>
          <a:bodyPr/>
          <a:lstStyle/>
          <a:p>
            <a:r>
              <a:rPr lang="en-US" altLang="en-US" dirty="0"/>
              <a:t>Instruction</a:t>
            </a:r>
          </a:p>
        </p:txBody>
      </p:sp>
      <p:sp>
        <p:nvSpPr>
          <p:cNvPr id="18436" name="Rectangle 3">
            <a:extLst>
              <a:ext uri="{FF2B5EF4-FFF2-40B4-BE49-F238E27FC236}">
                <a16:creationId xmlns:a16="http://schemas.microsoft.com/office/drawing/2014/main" id="{7EC2271D-17A3-46FB-A354-6BE79C1D7326}"/>
              </a:ext>
            </a:extLst>
          </p:cNvPr>
          <p:cNvSpPr>
            <a:spLocks noGrp="1" noChangeArrowheads="1"/>
          </p:cNvSpPr>
          <p:nvPr>
            <p:ph type="body" idx="1"/>
          </p:nvPr>
        </p:nvSpPr>
        <p:spPr>
          <a:xfrm>
            <a:off x="1752600" y="1143000"/>
            <a:ext cx="8305800" cy="5334000"/>
          </a:xfrm>
        </p:spPr>
        <p:txBody>
          <a:bodyPr>
            <a:normAutofit fontScale="92500" lnSpcReduction="20000"/>
          </a:bodyPr>
          <a:lstStyle/>
          <a:p>
            <a:r>
              <a:rPr lang="en-US" altLang="en-US" sz="2000"/>
              <a:t>The instruction is the fundamental unit of work.</a:t>
            </a:r>
          </a:p>
          <a:p>
            <a:r>
              <a:rPr lang="en-US" altLang="en-US" sz="2000"/>
              <a:t>Specifies two things:</a:t>
            </a:r>
          </a:p>
          <a:p>
            <a:pPr lvl="1"/>
            <a:r>
              <a:rPr lang="en-US" altLang="en-US" sz="1800" i="1" u="sng"/>
              <a:t>opcode</a:t>
            </a:r>
            <a:r>
              <a:rPr lang="en-US" altLang="en-US" sz="1800"/>
              <a:t>: operation to be performed</a:t>
            </a:r>
          </a:p>
          <a:p>
            <a:pPr lvl="1"/>
            <a:r>
              <a:rPr lang="en-US" altLang="en-US" sz="1800" i="1" u="sng"/>
              <a:t>operands</a:t>
            </a:r>
            <a:r>
              <a:rPr lang="en-US" altLang="en-US" sz="1800"/>
              <a:t>: data/locations to be used for operation</a:t>
            </a:r>
          </a:p>
          <a:p>
            <a:endParaRPr lang="en-US" altLang="en-US" sz="2000"/>
          </a:p>
          <a:p>
            <a:endParaRPr lang="en-US" altLang="en-US" sz="2000"/>
          </a:p>
          <a:p>
            <a:r>
              <a:rPr lang="en-US" altLang="en-US" sz="2000"/>
              <a:t>An instruction is encoded as a </a:t>
            </a:r>
            <a:r>
              <a:rPr lang="en-US" altLang="en-US" sz="2000" u="sng"/>
              <a:t>sequence of bits</a:t>
            </a:r>
            <a:r>
              <a:rPr lang="en-US" altLang="en-US" sz="2000"/>
              <a:t>.  </a:t>
            </a:r>
            <a:br>
              <a:rPr lang="en-US" altLang="en-US" sz="2000"/>
            </a:br>
            <a:r>
              <a:rPr lang="en-US" altLang="en-US" sz="2000" i="1"/>
              <a:t>(Just like data!)</a:t>
            </a:r>
          </a:p>
          <a:p>
            <a:pPr lvl="1"/>
            <a:r>
              <a:rPr lang="en-US" altLang="en-US" b="0"/>
              <a:t>Often, but not always, instructions have a fixed length,</a:t>
            </a:r>
            <a:br>
              <a:rPr lang="en-US" altLang="en-US" b="0"/>
            </a:br>
            <a:r>
              <a:rPr lang="en-US" altLang="en-US" b="0"/>
              <a:t>such as 16 or 32 bits.</a:t>
            </a:r>
          </a:p>
          <a:p>
            <a:pPr lvl="1"/>
            <a:r>
              <a:rPr lang="en-US" altLang="en-US" b="0"/>
              <a:t>Control unit interprets instruction:</a:t>
            </a:r>
            <a:br>
              <a:rPr lang="en-US" altLang="en-US" b="0"/>
            </a:br>
            <a:r>
              <a:rPr lang="en-US" altLang="en-US" b="0"/>
              <a:t>generates sequence of control signals to carry out operation.</a:t>
            </a:r>
          </a:p>
          <a:p>
            <a:pPr lvl="1"/>
            <a:r>
              <a:rPr lang="en-US" altLang="en-US" b="0"/>
              <a:t>Operation is either executed completely, or not at all.</a:t>
            </a:r>
          </a:p>
          <a:p>
            <a:endParaRPr lang="en-US" altLang="en-US" sz="2000"/>
          </a:p>
          <a:p>
            <a:r>
              <a:rPr lang="en-US" altLang="en-US" sz="2000"/>
              <a:t>A computer’s instructions and their formats is known as its</a:t>
            </a:r>
            <a:br>
              <a:rPr lang="en-US" altLang="en-US" sz="2000"/>
            </a:br>
            <a:r>
              <a:rPr lang="en-US" altLang="en-US" sz="2000" i="1">
                <a:solidFill>
                  <a:srgbClr val="CE0000"/>
                </a:solidFill>
              </a:rPr>
              <a:t>Instruction Set Architecture</a:t>
            </a:r>
            <a:r>
              <a:rPr lang="en-US" altLang="en-US" sz="2000" i="1"/>
              <a:t> (ISA)</a:t>
            </a:r>
            <a:r>
              <a:rPr lang="en-US" altLang="en-US" sz="2000"/>
              <a:t>.</a:t>
            </a:r>
          </a:p>
        </p:txBody>
      </p:sp>
      <p:pic>
        <p:nvPicPr>
          <p:cNvPr id="18437" name="Picture 4">
            <a:extLst>
              <a:ext uri="{FF2B5EF4-FFF2-40B4-BE49-F238E27FC236}">
                <a16:creationId xmlns:a16="http://schemas.microsoft.com/office/drawing/2014/main" id="{75F0C6C7-4B27-4472-800B-024FC0027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1" y="2473325"/>
            <a:ext cx="51720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0171B3D9-9A0C-46E1-B968-A19000A23D86}"/>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83E24A22-5805-4CBA-B696-A17C12B61C07}" type="slidenum">
              <a:rPr lang="en-US" altLang="en-US" sz="2000"/>
              <a:pPr/>
              <a:t>12</a:t>
            </a:fld>
            <a:endParaRPr lang="en-US" altLang="en-US" sz="2000"/>
          </a:p>
        </p:txBody>
      </p:sp>
      <p:sp>
        <p:nvSpPr>
          <p:cNvPr id="19459" name="Rectangle 2">
            <a:extLst>
              <a:ext uri="{FF2B5EF4-FFF2-40B4-BE49-F238E27FC236}">
                <a16:creationId xmlns:a16="http://schemas.microsoft.com/office/drawing/2014/main" id="{DCCE66CC-FAB7-4114-AE85-146CFD091B33}"/>
              </a:ext>
            </a:extLst>
          </p:cNvPr>
          <p:cNvSpPr>
            <a:spLocks noGrp="1" noChangeArrowheads="1"/>
          </p:cNvSpPr>
          <p:nvPr>
            <p:ph type="title"/>
          </p:nvPr>
        </p:nvSpPr>
        <p:spPr/>
        <p:txBody>
          <a:bodyPr/>
          <a:lstStyle/>
          <a:p>
            <a:r>
              <a:rPr lang="en-US" altLang="en-US" dirty="0"/>
              <a:t>Example: LC-3 ADD Instruction</a:t>
            </a:r>
          </a:p>
        </p:txBody>
      </p:sp>
      <p:sp>
        <p:nvSpPr>
          <p:cNvPr id="19460" name="Rectangle 3">
            <a:extLst>
              <a:ext uri="{FF2B5EF4-FFF2-40B4-BE49-F238E27FC236}">
                <a16:creationId xmlns:a16="http://schemas.microsoft.com/office/drawing/2014/main" id="{0B099919-D1E5-4CAA-AD6A-1489348DF348}"/>
              </a:ext>
            </a:extLst>
          </p:cNvPr>
          <p:cNvSpPr>
            <a:spLocks noGrp="1" noChangeArrowheads="1"/>
          </p:cNvSpPr>
          <p:nvPr>
            <p:ph type="body" idx="1"/>
          </p:nvPr>
        </p:nvSpPr>
        <p:spPr>
          <a:xfrm>
            <a:off x="519337" y="1330971"/>
            <a:ext cx="6298513" cy="3559735"/>
          </a:xfrm>
        </p:spPr>
        <p:txBody>
          <a:bodyPr/>
          <a:lstStyle/>
          <a:p>
            <a:r>
              <a:rPr lang="en-US" altLang="en-US" dirty="0"/>
              <a:t>LC-3 has 16-bit instructions.</a:t>
            </a:r>
          </a:p>
          <a:p>
            <a:pPr lvl="1"/>
            <a:r>
              <a:rPr lang="en-US" altLang="en-US" dirty="0"/>
              <a:t>Each instruction has a four-bit opcode, bits [15:12].</a:t>
            </a:r>
          </a:p>
          <a:p>
            <a:r>
              <a:rPr lang="en-US" altLang="en-US" dirty="0"/>
              <a:t>LC-3 has eight </a:t>
            </a:r>
            <a:r>
              <a:rPr lang="en-US" altLang="en-US" i="1" dirty="0"/>
              <a:t>registers</a:t>
            </a:r>
            <a:r>
              <a:rPr lang="en-US" altLang="en-US" dirty="0"/>
              <a:t> (R0-R7) for temporary storage.</a:t>
            </a:r>
          </a:p>
          <a:p>
            <a:pPr lvl="1"/>
            <a:r>
              <a:rPr lang="en-US" altLang="en-US" dirty="0"/>
              <a:t>Sources and destination of ADD are registers.</a:t>
            </a:r>
          </a:p>
        </p:txBody>
      </p:sp>
      <p:sp>
        <p:nvSpPr>
          <p:cNvPr id="19461" name="Text Box 16">
            <a:extLst>
              <a:ext uri="{FF2B5EF4-FFF2-40B4-BE49-F238E27FC236}">
                <a16:creationId xmlns:a16="http://schemas.microsoft.com/office/drawing/2014/main" id="{9EF0B989-04EB-41ED-914B-86DE1E43B4A2}"/>
              </a:ext>
            </a:extLst>
          </p:cNvPr>
          <p:cNvSpPr txBox="1">
            <a:spLocks noChangeArrowheads="1"/>
          </p:cNvSpPr>
          <p:nvPr/>
        </p:nvSpPr>
        <p:spPr bwMode="auto">
          <a:xfrm>
            <a:off x="2514601" y="5018443"/>
            <a:ext cx="642675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a:t>“Add the contents of R2 to the contents of R6,</a:t>
            </a:r>
            <a:br>
              <a:rPr lang="en-US" altLang="en-US" i="1"/>
            </a:br>
            <a:r>
              <a:rPr lang="en-US" altLang="en-US" i="1"/>
              <a:t>and store the result in R6.”</a:t>
            </a:r>
          </a:p>
        </p:txBody>
      </p:sp>
      <p:pic>
        <p:nvPicPr>
          <p:cNvPr id="19462" name="Picture 20" descr="C:\Documents and Settings\Greg Byrd\My Documents\ece206\mh-slides\ch04\ch04-11.jpg">
            <a:extLst>
              <a:ext uri="{FF2B5EF4-FFF2-40B4-BE49-F238E27FC236}">
                <a16:creationId xmlns:a16="http://schemas.microsoft.com/office/drawing/2014/main" id="{717ED3B8-3254-408A-8C66-A9A8C8DF9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036348"/>
            <a:ext cx="73152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9DF446D-C6D1-4DCC-9E82-AD4571526CEE}"/>
              </a:ext>
            </a:extLst>
          </p:cNvPr>
          <p:cNvSpPr>
            <a:spLocks noGrp="1" noChangeArrowheads="1"/>
          </p:cNvSpPr>
          <p:nvPr>
            <p:ph type="title"/>
          </p:nvPr>
        </p:nvSpPr>
        <p:spPr/>
        <p:txBody>
          <a:bodyPr/>
          <a:lstStyle/>
          <a:p>
            <a:endParaRPr lang="en-US" altLang="en-US"/>
          </a:p>
        </p:txBody>
      </p:sp>
      <p:sp>
        <p:nvSpPr>
          <p:cNvPr id="20483" name="Content Placeholder 2">
            <a:extLst>
              <a:ext uri="{FF2B5EF4-FFF2-40B4-BE49-F238E27FC236}">
                <a16:creationId xmlns:a16="http://schemas.microsoft.com/office/drawing/2014/main" id="{2580785B-CEA6-4704-A6AB-3A980188A964}"/>
              </a:ext>
            </a:extLst>
          </p:cNvPr>
          <p:cNvSpPr>
            <a:spLocks noGrp="1" noChangeArrowheads="1"/>
          </p:cNvSpPr>
          <p:nvPr>
            <p:ph idx="1"/>
          </p:nvPr>
        </p:nvSpPr>
        <p:spPr/>
        <p:txBody>
          <a:bodyPr/>
          <a:lstStyle/>
          <a:p>
            <a:endParaRPr lang="en-US" altLang="en-US"/>
          </a:p>
        </p:txBody>
      </p:sp>
      <p:sp>
        <p:nvSpPr>
          <p:cNvPr id="20484" name="Slide Number Placeholder 3">
            <a:extLst>
              <a:ext uri="{FF2B5EF4-FFF2-40B4-BE49-F238E27FC236}">
                <a16:creationId xmlns:a16="http://schemas.microsoft.com/office/drawing/2014/main" id="{F1AA1857-686C-4C9A-BD72-28D321884FA7}"/>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F29AE991-FC7A-4956-A2DC-37C59F65F8DA}" type="slidenum">
              <a:rPr lang="en-US" altLang="en-US" sz="2000"/>
              <a:pPr/>
              <a:t>13</a:t>
            </a:fld>
            <a:endParaRPr lang="en-US" altLang="en-US" sz="2000"/>
          </a:p>
        </p:txBody>
      </p:sp>
      <p:pic>
        <p:nvPicPr>
          <p:cNvPr id="20485" name="Picture 4">
            <a:extLst>
              <a:ext uri="{FF2B5EF4-FFF2-40B4-BE49-F238E27FC236}">
                <a16:creationId xmlns:a16="http://schemas.microsoft.com/office/drawing/2014/main" id="{1AB6D642-29A8-4C68-9A63-3C35E7E5E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609850"/>
            <a:ext cx="5697538"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3819B2B-E55A-4201-9EEC-A399A72EB6E3}"/>
              </a:ext>
            </a:extLst>
          </p:cNvPr>
          <p:cNvSpPr>
            <a:spLocks noGrp="1" noChangeArrowheads="1"/>
          </p:cNvSpPr>
          <p:nvPr>
            <p:ph type="title"/>
          </p:nvPr>
        </p:nvSpPr>
        <p:spPr/>
        <p:txBody>
          <a:bodyPr/>
          <a:lstStyle/>
          <a:p>
            <a:r>
              <a:rPr lang="en-US" altLang="en-US"/>
              <a:t>The BR Instruction</a:t>
            </a:r>
          </a:p>
        </p:txBody>
      </p:sp>
      <p:sp>
        <p:nvSpPr>
          <p:cNvPr id="3" name="Content Placeholder 2">
            <a:extLst>
              <a:ext uri="{FF2B5EF4-FFF2-40B4-BE49-F238E27FC236}">
                <a16:creationId xmlns:a16="http://schemas.microsoft.com/office/drawing/2014/main" id="{1109DDB8-BA3A-4D69-B042-CB8223033F22}"/>
              </a:ext>
            </a:extLst>
          </p:cNvPr>
          <p:cNvSpPr>
            <a:spLocks noGrp="1"/>
          </p:cNvSpPr>
          <p:nvPr>
            <p:ph idx="1"/>
          </p:nvPr>
        </p:nvSpPr>
        <p:spPr/>
        <p:txBody>
          <a:bodyPr/>
          <a:lstStyle/>
          <a:p>
            <a:pPr>
              <a:defRPr/>
            </a:pPr>
            <a:r>
              <a:rPr lang="en-US" dirty="0"/>
              <a:t>Branch:</a:t>
            </a:r>
          </a:p>
          <a:p>
            <a:pPr marL="342900" indent="-342900">
              <a:buFont typeface="Arial" panose="020B0604020202020204" pitchFamily="34" charset="0"/>
              <a:buChar char="•"/>
              <a:defRPr/>
            </a:pPr>
            <a:r>
              <a:rPr lang="en-US" b="0" dirty="0"/>
              <a:t>The BR instruction consists of three parts, the opcode the condition to be tested (bits [11:9]), and the addressing mode bits</a:t>
            </a:r>
          </a:p>
          <a:p>
            <a:pPr marL="342900" indent="-342900">
              <a:buFont typeface="Arial" panose="020B0604020202020204" pitchFamily="34" charset="0"/>
              <a:buChar char="•"/>
              <a:defRPr/>
            </a:pPr>
            <a:r>
              <a:rPr lang="en-US" b="0" dirty="0"/>
              <a:t>Bits [11:9] = 101 specifies that the test to be performed on the most recent result</a:t>
            </a:r>
            <a:endParaRPr lang="en-US" dirty="0"/>
          </a:p>
          <a:p>
            <a:pPr marL="342900" indent="-342900">
              <a:buFont typeface="Arial" panose="020B0604020202020204" pitchFamily="34" charset="0"/>
              <a:buChar char="•"/>
              <a:defRPr/>
            </a:pPr>
            <a:r>
              <a:rPr lang="en-US" b="0" dirty="0"/>
              <a:t>Bits [8:0] are sign-extended to 16 bits and then added to</a:t>
            </a:r>
          </a:p>
          <a:p>
            <a:pPr>
              <a:defRPr/>
            </a:pPr>
            <a:r>
              <a:rPr lang="en-US" b="0" dirty="0"/>
              <a:t>  the current contents of the PC.</a:t>
            </a:r>
            <a:endParaRPr lang="en-US" dirty="0"/>
          </a:p>
          <a:p>
            <a:pPr>
              <a:defRPr/>
            </a:pPr>
            <a:endParaRPr lang="en-US" dirty="0"/>
          </a:p>
          <a:p>
            <a:pPr>
              <a:defRPr/>
            </a:pPr>
            <a:endParaRPr lang="en-US" dirty="0"/>
          </a:p>
        </p:txBody>
      </p:sp>
      <p:sp>
        <p:nvSpPr>
          <p:cNvPr id="21508" name="Slide Number Placeholder 3">
            <a:extLst>
              <a:ext uri="{FF2B5EF4-FFF2-40B4-BE49-F238E27FC236}">
                <a16:creationId xmlns:a16="http://schemas.microsoft.com/office/drawing/2014/main" id="{D1D1622D-0BAC-443F-9B4D-E02A0FE20B11}"/>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EA25533F-8C91-4DF2-9338-C2FFBA0FB356}" type="slidenum">
              <a:rPr lang="en-US" altLang="en-US" sz="2000"/>
              <a:pPr/>
              <a:t>14</a:t>
            </a:fld>
            <a:endParaRPr lang="en-US" altLang="en-US" sz="2000"/>
          </a:p>
        </p:txBody>
      </p:sp>
      <p:pic>
        <p:nvPicPr>
          <p:cNvPr id="21509" name="Picture 5">
            <a:extLst>
              <a:ext uri="{FF2B5EF4-FFF2-40B4-BE49-F238E27FC236}">
                <a16:creationId xmlns:a16="http://schemas.microsoft.com/office/drawing/2014/main" id="{C2C1A3D5-AF65-49F0-9B64-61635DA2C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193" y="4991548"/>
            <a:ext cx="8669338"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DA3CE01-A46D-48BD-8616-D09D5FB9CE89}"/>
              </a:ext>
            </a:extLst>
          </p:cNvPr>
          <p:cNvSpPr>
            <a:spLocks noGrp="1" noChangeArrowheads="1"/>
          </p:cNvSpPr>
          <p:nvPr>
            <p:ph type="title"/>
          </p:nvPr>
        </p:nvSpPr>
        <p:spPr/>
        <p:txBody>
          <a:bodyPr/>
          <a:lstStyle/>
          <a:p>
            <a:r>
              <a:rPr lang="en-US" altLang="en-US"/>
              <a:t>AND Instruction </a:t>
            </a:r>
          </a:p>
        </p:txBody>
      </p:sp>
      <p:sp>
        <p:nvSpPr>
          <p:cNvPr id="3" name="Content Placeholder 2">
            <a:extLst>
              <a:ext uri="{FF2B5EF4-FFF2-40B4-BE49-F238E27FC236}">
                <a16:creationId xmlns:a16="http://schemas.microsoft.com/office/drawing/2014/main" id="{4425EE39-064C-4E0D-8136-CB4DE45976A0}"/>
              </a:ext>
            </a:extLst>
          </p:cNvPr>
          <p:cNvSpPr>
            <a:spLocks noGrp="1"/>
          </p:cNvSpPr>
          <p:nvPr>
            <p:ph idx="1"/>
          </p:nvPr>
        </p:nvSpPr>
        <p:spPr/>
        <p:txBody>
          <a:bodyPr/>
          <a:lstStyle/>
          <a:p>
            <a:pPr marL="342900" indent="-342900">
              <a:buFont typeface="Arial" panose="020B0604020202020204" pitchFamily="34" charset="0"/>
              <a:buChar char="•"/>
              <a:defRPr/>
            </a:pPr>
            <a:r>
              <a:rPr lang="en-US" b="0" dirty="0"/>
              <a:t>Behavior is essentially identical to the ADD instruction</a:t>
            </a:r>
          </a:p>
          <a:p>
            <a:pPr marL="342900" indent="-342900">
              <a:buFont typeface="Arial" panose="020B0604020202020204" pitchFamily="34" charset="0"/>
              <a:buChar char="•"/>
              <a:defRPr/>
            </a:pPr>
            <a:endParaRPr lang="en-US" b="0" dirty="0"/>
          </a:p>
          <a:p>
            <a:pPr marL="342900" indent="-342900">
              <a:buFont typeface="Arial" panose="020B0604020202020204" pitchFamily="34" charset="0"/>
              <a:buChar char="•"/>
              <a:defRPr/>
            </a:pPr>
            <a:endParaRPr lang="en-US" b="0" dirty="0"/>
          </a:p>
          <a:p>
            <a:pPr marL="342900" indent="-342900">
              <a:buFont typeface="Arial" panose="020B0604020202020204" pitchFamily="34" charset="0"/>
              <a:buChar char="•"/>
              <a:defRPr/>
            </a:pPr>
            <a:r>
              <a:rPr lang="en-US" b="0" dirty="0"/>
              <a:t>What would be result of this?</a:t>
            </a:r>
            <a:endParaRPr lang="en-US" dirty="0"/>
          </a:p>
          <a:p>
            <a:pPr>
              <a:defRPr/>
            </a:pPr>
            <a:endParaRPr lang="en-US" dirty="0"/>
          </a:p>
          <a:p>
            <a:pPr>
              <a:defRPr/>
            </a:pPr>
            <a:endParaRPr lang="en-US" dirty="0"/>
          </a:p>
        </p:txBody>
      </p:sp>
      <p:sp>
        <p:nvSpPr>
          <p:cNvPr id="22532" name="Slide Number Placeholder 3">
            <a:extLst>
              <a:ext uri="{FF2B5EF4-FFF2-40B4-BE49-F238E27FC236}">
                <a16:creationId xmlns:a16="http://schemas.microsoft.com/office/drawing/2014/main" id="{317952DA-93FB-485C-8208-84E1E304BCD0}"/>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37E35D1B-F88A-4538-AD98-E49D1E9E328B}" type="slidenum">
              <a:rPr lang="en-US" altLang="en-US" sz="2000"/>
              <a:pPr/>
              <a:t>15</a:t>
            </a:fld>
            <a:endParaRPr lang="en-US" altLang="en-US" sz="2000"/>
          </a:p>
        </p:txBody>
      </p:sp>
      <p:pic>
        <p:nvPicPr>
          <p:cNvPr id="22533" name="Picture 4">
            <a:extLst>
              <a:ext uri="{FF2B5EF4-FFF2-40B4-BE49-F238E27FC236}">
                <a16:creationId xmlns:a16="http://schemas.microsoft.com/office/drawing/2014/main" id="{A25542D9-0B81-44B6-AA28-EE2AF6B7D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528" y="4114746"/>
            <a:ext cx="71913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3EA397C-FD8A-4CC4-A935-2BC4FF4F1461}"/>
              </a:ext>
            </a:extLst>
          </p:cNvPr>
          <p:cNvSpPr>
            <a:spLocks noGrp="1" noChangeArrowheads="1"/>
          </p:cNvSpPr>
          <p:nvPr>
            <p:ph type="title"/>
          </p:nvPr>
        </p:nvSpPr>
        <p:spPr/>
        <p:txBody>
          <a:bodyPr/>
          <a:lstStyle/>
          <a:p>
            <a:r>
              <a:rPr lang="en-US" altLang="en-US"/>
              <a:t>LD instructions </a:t>
            </a:r>
          </a:p>
        </p:txBody>
      </p:sp>
      <p:sp>
        <p:nvSpPr>
          <p:cNvPr id="3" name="Content Placeholder 2">
            <a:extLst>
              <a:ext uri="{FF2B5EF4-FFF2-40B4-BE49-F238E27FC236}">
                <a16:creationId xmlns:a16="http://schemas.microsoft.com/office/drawing/2014/main" id="{57AD452F-68E9-457C-8669-897F631ACC26}"/>
              </a:ext>
            </a:extLst>
          </p:cNvPr>
          <p:cNvSpPr>
            <a:spLocks noGrp="1"/>
          </p:cNvSpPr>
          <p:nvPr>
            <p:ph idx="1"/>
          </p:nvPr>
        </p:nvSpPr>
        <p:spPr>
          <a:xfrm>
            <a:off x="691459" y="2108134"/>
            <a:ext cx="6298513" cy="3559735"/>
          </a:xfrm>
        </p:spPr>
        <p:txBody>
          <a:bodyPr>
            <a:normAutofit fontScale="77500" lnSpcReduction="20000"/>
          </a:bodyPr>
          <a:lstStyle/>
          <a:p>
            <a:pPr>
              <a:defRPr/>
            </a:pPr>
            <a:endParaRPr lang="en-US" dirty="0"/>
          </a:p>
          <a:p>
            <a:pPr>
              <a:defRPr/>
            </a:pPr>
            <a:r>
              <a:rPr lang="en-US" b="0" dirty="0"/>
              <a:t>“go to a particular memory location, read the</a:t>
            </a:r>
          </a:p>
          <a:p>
            <a:pPr>
              <a:defRPr/>
            </a:pPr>
            <a:r>
              <a:rPr lang="en-US" b="0" dirty="0"/>
              <a:t>value that is contained there, and store that value in one of the registers.”</a:t>
            </a:r>
          </a:p>
          <a:p>
            <a:pPr>
              <a:defRPr/>
            </a:pPr>
            <a:endParaRPr lang="en-US" dirty="0"/>
          </a:p>
          <a:p>
            <a:pPr>
              <a:defRPr/>
            </a:pPr>
            <a:endParaRPr lang="en-US" dirty="0"/>
          </a:p>
          <a:p>
            <a:pPr>
              <a:defRPr/>
            </a:pPr>
            <a:endParaRPr lang="en-US" dirty="0"/>
          </a:p>
          <a:p>
            <a:pPr>
              <a:defRPr/>
            </a:pPr>
            <a:endParaRPr lang="en-US" dirty="0"/>
          </a:p>
          <a:p>
            <a:pPr marL="342900" indent="-342900">
              <a:buFont typeface="Arial" panose="020B0604020202020204" pitchFamily="34" charset="0"/>
              <a:buChar char="•"/>
              <a:defRPr/>
            </a:pPr>
            <a:r>
              <a:rPr lang="en-US" b="0" dirty="0"/>
              <a:t>The particular addressing mode identified by the use of the opcode LD is called </a:t>
            </a:r>
            <a:r>
              <a:rPr lang="en-US" dirty="0" err="1"/>
              <a:t>PC</a:t>
            </a:r>
            <a:r>
              <a:rPr lang="en-US" b="0" dirty="0" err="1"/>
              <a:t>+</a:t>
            </a:r>
            <a:r>
              <a:rPr lang="en-US" dirty="0" err="1"/>
              <a:t>offset</a:t>
            </a:r>
            <a:r>
              <a:rPr lang="en-US" b="0" dirty="0"/>
              <a:t>.</a:t>
            </a:r>
          </a:p>
          <a:p>
            <a:pPr marL="342900" indent="-342900">
              <a:buFont typeface="Arial" panose="020B0604020202020204" pitchFamily="34" charset="0"/>
              <a:buChar char="•"/>
              <a:defRPr/>
            </a:pPr>
            <a:r>
              <a:rPr lang="en-US" b="0" dirty="0"/>
              <a:t>If bits [8:0] had been 111111001, the instruction would have been interpreted: “Add −7 to the contents of the PC to form the address of a memory location.”</a:t>
            </a:r>
            <a:endParaRPr lang="en-US" dirty="0"/>
          </a:p>
        </p:txBody>
      </p:sp>
      <p:sp>
        <p:nvSpPr>
          <p:cNvPr id="23556" name="Slide Number Placeholder 3">
            <a:extLst>
              <a:ext uri="{FF2B5EF4-FFF2-40B4-BE49-F238E27FC236}">
                <a16:creationId xmlns:a16="http://schemas.microsoft.com/office/drawing/2014/main" id="{0A124CF4-747B-48F7-A509-975151CC0C96}"/>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7DDC8609-D9E6-40AB-B15F-5F7D6935E852}" type="slidenum">
              <a:rPr lang="en-US" altLang="en-US" sz="2000"/>
              <a:pPr/>
              <a:t>16</a:t>
            </a:fld>
            <a:endParaRPr lang="en-US" altLang="en-US" sz="2000"/>
          </a:p>
        </p:txBody>
      </p:sp>
      <p:pic>
        <p:nvPicPr>
          <p:cNvPr id="23557" name="Picture 4">
            <a:extLst>
              <a:ext uri="{FF2B5EF4-FFF2-40B4-BE49-F238E27FC236}">
                <a16:creationId xmlns:a16="http://schemas.microsoft.com/office/drawing/2014/main" id="{468BF26E-7743-444A-A488-5F47573E3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3043239"/>
            <a:ext cx="70596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7AE9B446-8B6B-4A8A-BD88-461C5DB2C63C}"/>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A70F81A2-7CA7-46AA-BB08-1BA0F1D2B653}" type="slidenum">
              <a:rPr lang="en-US" altLang="en-US" sz="2000"/>
              <a:pPr/>
              <a:t>17</a:t>
            </a:fld>
            <a:endParaRPr lang="en-US" altLang="en-US" sz="2000"/>
          </a:p>
        </p:txBody>
      </p:sp>
      <p:sp>
        <p:nvSpPr>
          <p:cNvPr id="24579" name="Rectangle 2">
            <a:extLst>
              <a:ext uri="{FF2B5EF4-FFF2-40B4-BE49-F238E27FC236}">
                <a16:creationId xmlns:a16="http://schemas.microsoft.com/office/drawing/2014/main" id="{7D861666-34DC-4E06-907A-E4672113D2CE}"/>
              </a:ext>
            </a:extLst>
          </p:cNvPr>
          <p:cNvSpPr>
            <a:spLocks noGrp="1" noChangeArrowheads="1"/>
          </p:cNvSpPr>
          <p:nvPr>
            <p:ph type="title"/>
          </p:nvPr>
        </p:nvSpPr>
        <p:spPr/>
        <p:txBody>
          <a:bodyPr/>
          <a:lstStyle/>
          <a:p>
            <a:r>
              <a:rPr lang="en-US" altLang="en-US"/>
              <a:t>Example: LC-3 LDR Instruction</a:t>
            </a:r>
          </a:p>
        </p:txBody>
      </p:sp>
      <p:sp>
        <p:nvSpPr>
          <p:cNvPr id="24580" name="Rectangle 3">
            <a:extLst>
              <a:ext uri="{FF2B5EF4-FFF2-40B4-BE49-F238E27FC236}">
                <a16:creationId xmlns:a16="http://schemas.microsoft.com/office/drawing/2014/main" id="{DE54A75C-3585-41EF-B9DF-620531AFE1FD}"/>
              </a:ext>
            </a:extLst>
          </p:cNvPr>
          <p:cNvSpPr>
            <a:spLocks noGrp="1" noChangeArrowheads="1"/>
          </p:cNvSpPr>
          <p:nvPr>
            <p:ph type="body" idx="1"/>
          </p:nvPr>
        </p:nvSpPr>
        <p:spPr>
          <a:xfrm>
            <a:off x="1752600" y="1143001"/>
            <a:ext cx="8686800" cy="1700213"/>
          </a:xfrm>
        </p:spPr>
        <p:txBody>
          <a:bodyPr/>
          <a:lstStyle/>
          <a:p>
            <a:r>
              <a:rPr lang="en-US" altLang="en-US"/>
              <a:t>Load instruction -- reads data from memory</a:t>
            </a:r>
          </a:p>
          <a:p>
            <a:r>
              <a:rPr lang="en-US" altLang="en-US"/>
              <a:t>Base + offset mode:</a:t>
            </a:r>
          </a:p>
          <a:p>
            <a:pPr lvl="1"/>
            <a:r>
              <a:rPr lang="en-US" altLang="en-US"/>
              <a:t>add offset to base register -- result is memory address</a:t>
            </a:r>
          </a:p>
          <a:p>
            <a:pPr lvl="1"/>
            <a:r>
              <a:rPr lang="en-US" altLang="en-US"/>
              <a:t>load from memory address into destination register</a:t>
            </a:r>
          </a:p>
        </p:txBody>
      </p:sp>
      <p:sp>
        <p:nvSpPr>
          <p:cNvPr id="24581" name="Text Box 6">
            <a:extLst>
              <a:ext uri="{FF2B5EF4-FFF2-40B4-BE49-F238E27FC236}">
                <a16:creationId xmlns:a16="http://schemas.microsoft.com/office/drawing/2014/main" id="{522E0F80-A15C-45D7-8072-7BCFB0FDCAEA}"/>
              </a:ext>
            </a:extLst>
          </p:cNvPr>
          <p:cNvSpPr txBox="1">
            <a:spLocks noChangeArrowheads="1"/>
          </p:cNvSpPr>
          <p:nvPr/>
        </p:nvSpPr>
        <p:spPr bwMode="auto">
          <a:xfrm>
            <a:off x="2438401" y="5029201"/>
            <a:ext cx="6649577"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dirty="0"/>
              <a:t>“Add the value 6 to the contents of R3 to form a</a:t>
            </a:r>
            <a:br>
              <a:rPr lang="en-US" altLang="en-US" i="1" dirty="0"/>
            </a:br>
            <a:r>
              <a:rPr lang="en-US" altLang="en-US" i="1" dirty="0"/>
              <a:t>memory address.  Load the contents of that </a:t>
            </a:r>
          </a:p>
          <a:p>
            <a:r>
              <a:rPr lang="en-US" altLang="en-US" i="1" dirty="0"/>
              <a:t>memory location to R2.”</a:t>
            </a:r>
          </a:p>
        </p:txBody>
      </p:sp>
      <p:pic>
        <p:nvPicPr>
          <p:cNvPr id="24582" name="Picture 8" descr="C:\Documents and Settings\Greg Byrd\My Documents\ece206\mh-slides\ch04\ch04-12.jpg">
            <a:extLst>
              <a:ext uri="{FF2B5EF4-FFF2-40B4-BE49-F238E27FC236}">
                <a16:creationId xmlns:a16="http://schemas.microsoft.com/office/drawing/2014/main" id="{CBED02D6-D81A-4ACA-9C05-FB74361C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73152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90DAC462-E723-44BD-B79F-FE9A09191E3D}"/>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4308AE13-F606-40F3-B983-3C86AC70C21A}" type="slidenum">
              <a:rPr lang="en-US" altLang="en-US" sz="2000"/>
              <a:pPr/>
              <a:t>18</a:t>
            </a:fld>
            <a:endParaRPr lang="en-US" altLang="en-US" sz="2000"/>
          </a:p>
        </p:txBody>
      </p:sp>
      <p:sp>
        <p:nvSpPr>
          <p:cNvPr id="25603" name="Rectangle 2">
            <a:extLst>
              <a:ext uri="{FF2B5EF4-FFF2-40B4-BE49-F238E27FC236}">
                <a16:creationId xmlns:a16="http://schemas.microsoft.com/office/drawing/2014/main" id="{074D1EB3-D63E-46FD-8426-ABB6F1FA57C2}"/>
              </a:ext>
            </a:extLst>
          </p:cNvPr>
          <p:cNvSpPr>
            <a:spLocks noGrp="1" noChangeArrowheads="1"/>
          </p:cNvSpPr>
          <p:nvPr>
            <p:ph type="title"/>
          </p:nvPr>
        </p:nvSpPr>
        <p:spPr/>
        <p:txBody>
          <a:bodyPr/>
          <a:lstStyle/>
          <a:p>
            <a:r>
              <a:rPr lang="en-US" altLang="en-US"/>
              <a:t>Instruction Processing: FETCH</a:t>
            </a:r>
          </a:p>
        </p:txBody>
      </p:sp>
      <p:sp>
        <p:nvSpPr>
          <p:cNvPr id="25604" name="Rectangle 3">
            <a:extLst>
              <a:ext uri="{FF2B5EF4-FFF2-40B4-BE49-F238E27FC236}">
                <a16:creationId xmlns:a16="http://schemas.microsoft.com/office/drawing/2014/main" id="{ED4BBD78-7783-48C0-A3DB-08EDEC9B11CF}"/>
              </a:ext>
            </a:extLst>
          </p:cNvPr>
          <p:cNvSpPr>
            <a:spLocks noGrp="1" noChangeArrowheads="1"/>
          </p:cNvSpPr>
          <p:nvPr>
            <p:ph type="body" idx="1"/>
          </p:nvPr>
        </p:nvSpPr>
        <p:spPr/>
        <p:txBody>
          <a:bodyPr/>
          <a:lstStyle/>
          <a:p>
            <a:r>
              <a:rPr lang="en-US" altLang="en-US" dirty="0"/>
              <a:t>Load next instruction (at address stored in PC) </a:t>
            </a:r>
            <a:br>
              <a:rPr lang="en-US" altLang="en-US" dirty="0"/>
            </a:br>
            <a:r>
              <a:rPr lang="en-US" altLang="en-US" dirty="0"/>
              <a:t>from memory</a:t>
            </a:r>
            <a:br>
              <a:rPr lang="en-US" altLang="en-US" dirty="0"/>
            </a:br>
            <a:r>
              <a:rPr lang="en-US" altLang="en-US" dirty="0"/>
              <a:t>into Instruction Register (IR).</a:t>
            </a:r>
          </a:p>
          <a:p>
            <a:pPr lvl="1"/>
            <a:r>
              <a:rPr lang="en-US" altLang="en-US" dirty="0"/>
              <a:t>Copy contents of PC into MAR.</a:t>
            </a:r>
          </a:p>
          <a:p>
            <a:pPr lvl="1"/>
            <a:r>
              <a:rPr lang="en-US" altLang="en-US" dirty="0"/>
              <a:t>Send “read” signal to memory.</a:t>
            </a:r>
          </a:p>
          <a:p>
            <a:pPr lvl="1"/>
            <a:r>
              <a:rPr lang="en-US" altLang="en-US" dirty="0"/>
              <a:t>Copy contents of MDR into IR.</a:t>
            </a:r>
          </a:p>
          <a:p>
            <a:endParaRPr lang="en-US" altLang="en-US" dirty="0"/>
          </a:p>
          <a:p>
            <a:r>
              <a:rPr lang="en-US" altLang="en-US" dirty="0"/>
              <a:t>Then increment PC, so that it points to </a:t>
            </a:r>
            <a:br>
              <a:rPr lang="en-US" altLang="en-US" dirty="0"/>
            </a:br>
            <a:r>
              <a:rPr lang="en-US" altLang="en-US" dirty="0"/>
              <a:t>the next instruction in sequence.</a:t>
            </a:r>
          </a:p>
          <a:p>
            <a:pPr lvl="1"/>
            <a:r>
              <a:rPr lang="en-US" altLang="en-US" dirty="0"/>
              <a:t>PC becomes PC+1.</a:t>
            </a:r>
          </a:p>
        </p:txBody>
      </p:sp>
      <p:sp>
        <p:nvSpPr>
          <p:cNvPr id="25605" name="Line 5">
            <a:extLst>
              <a:ext uri="{FF2B5EF4-FFF2-40B4-BE49-F238E27FC236}">
                <a16:creationId xmlns:a16="http://schemas.microsoft.com/office/drawing/2014/main" id="{EEE6571D-3D2C-46EA-835C-B9D545EFE4C9}"/>
              </a:ext>
            </a:extLst>
          </p:cNvPr>
          <p:cNvSpPr>
            <a:spLocks noChangeShapeType="1"/>
          </p:cNvSpPr>
          <p:nvPr/>
        </p:nvSpPr>
        <p:spPr bwMode="auto">
          <a:xfrm>
            <a:off x="9601200" y="1905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6" name="Line 6">
            <a:extLst>
              <a:ext uri="{FF2B5EF4-FFF2-40B4-BE49-F238E27FC236}">
                <a16:creationId xmlns:a16="http://schemas.microsoft.com/office/drawing/2014/main" id="{8457C9C8-C042-40F7-A940-5B710C5F078E}"/>
              </a:ext>
            </a:extLst>
          </p:cNvPr>
          <p:cNvSpPr>
            <a:spLocks noChangeShapeType="1"/>
          </p:cNvSpPr>
          <p:nvPr/>
        </p:nvSpPr>
        <p:spPr bwMode="auto">
          <a:xfrm>
            <a:off x="9625013" y="2743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Line 7">
            <a:extLst>
              <a:ext uri="{FF2B5EF4-FFF2-40B4-BE49-F238E27FC236}">
                <a16:creationId xmlns:a16="http://schemas.microsoft.com/office/drawing/2014/main" id="{A527F47B-819F-412C-82BA-BF1F27FB191C}"/>
              </a:ext>
            </a:extLst>
          </p:cNvPr>
          <p:cNvSpPr>
            <a:spLocks noChangeShapeType="1"/>
          </p:cNvSpPr>
          <p:nvPr/>
        </p:nvSpPr>
        <p:spPr bwMode="auto">
          <a:xfrm>
            <a:off x="9601200" y="3581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8" name="Line 8">
            <a:extLst>
              <a:ext uri="{FF2B5EF4-FFF2-40B4-BE49-F238E27FC236}">
                <a16:creationId xmlns:a16="http://schemas.microsoft.com/office/drawing/2014/main" id="{507ECC57-8A08-4E34-84F8-7B5D330E957B}"/>
              </a:ext>
            </a:extLst>
          </p:cNvPr>
          <p:cNvSpPr>
            <a:spLocks noChangeShapeType="1"/>
          </p:cNvSpPr>
          <p:nvPr/>
        </p:nvSpPr>
        <p:spPr bwMode="auto">
          <a:xfrm>
            <a:off x="9580563" y="4419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9" name="Line 9">
            <a:extLst>
              <a:ext uri="{FF2B5EF4-FFF2-40B4-BE49-F238E27FC236}">
                <a16:creationId xmlns:a16="http://schemas.microsoft.com/office/drawing/2014/main" id="{9A092501-7D28-4951-85AE-75F246748A1B}"/>
              </a:ext>
            </a:extLst>
          </p:cNvPr>
          <p:cNvSpPr>
            <a:spLocks noChangeShapeType="1"/>
          </p:cNvSpPr>
          <p:nvPr/>
        </p:nvSpPr>
        <p:spPr bwMode="auto">
          <a:xfrm>
            <a:off x="9594850" y="5257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0" name="Text Box 10">
            <a:extLst>
              <a:ext uri="{FF2B5EF4-FFF2-40B4-BE49-F238E27FC236}">
                <a16:creationId xmlns:a16="http://schemas.microsoft.com/office/drawing/2014/main" id="{9D6F0119-B7A4-421B-9690-85C8DB0AB7D0}"/>
              </a:ext>
            </a:extLst>
          </p:cNvPr>
          <p:cNvSpPr txBox="1">
            <a:spLocks noChangeArrowheads="1"/>
          </p:cNvSpPr>
          <p:nvPr/>
        </p:nvSpPr>
        <p:spPr bwMode="auto">
          <a:xfrm>
            <a:off x="9296400" y="31242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EA</a:t>
            </a:r>
          </a:p>
        </p:txBody>
      </p:sp>
      <p:sp>
        <p:nvSpPr>
          <p:cNvPr id="25611" name="Text Box 11">
            <a:extLst>
              <a:ext uri="{FF2B5EF4-FFF2-40B4-BE49-F238E27FC236}">
                <a16:creationId xmlns:a16="http://schemas.microsoft.com/office/drawing/2014/main" id="{C3B122D2-D97A-4CD8-8CB7-1E2BE7DE02C5}"/>
              </a:ext>
            </a:extLst>
          </p:cNvPr>
          <p:cNvSpPr txBox="1">
            <a:spLocks noChangeArrowheads="1"/>
          </p:cNvSpPr>
          <p:nvPr/>
        </p:nvSpPr>
        <p:spPr bwMode="auto">
          <a:xfrm>
            <a:off x="9296400" y="39624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OP</a:t>
            </a:r>
          </a:p>
        </p:txBody>
      </p:sp>
      <p:sp>
        <p:nvSpPr>
          <p:cNvPr id="25612" name="Text Box 12">
            <a:extLst>
              <a:ext uri="{FF2B5EF4-FFF2-40B4-BE49-F238E27FC236}">
                <a16:creationId xmlns:a16="http://schemas.microsoft.com/office/drawing/2014/main" id="{9545E214-F2E2-4328-A11F-016D2AD6725B}"/>
              </a:ext>
            </a:extLst>
          </p:cNvPr>
          <p:cNvSpPr txBox="1">
            <a:spLocks noChangeArrowheads="1"/>
          </p:cNvSpPr>
          <p:nvPr/>
        </p:nvSpPr>
        <p:spPr bwMode="auto">
          <a:xfrm>
            <a:off x="9296400" y="48006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EX</a:t>
            </a:r>
          </a:p>
        </p:txBody>
      </p:sp>
      <p:sp>
        <p:nvSpPr>
          <p:cNvPr id="25613" name="Line 13">
            <a:extLst>
              <a:ext uri="{FF2B5EF4-FFF2-40B4-BE49-F238E27FC236}">
                <a16:creationId xmlns:a16="http://schemas.microsoft.com/office/drawing/2014/main" id="{03D676A5-95FC-40AD-A534-1E76F82C7F20}"/>
              </a:ext>
            </a:extLst>
          </p:cNvPr>
          <p:cNvSpPr>
            <a:spLocks noChangeShapeType="1"/>
          </p:cNvSpPr>
          <p:nvPr/>
        </p:nvSpPr>
        <p:spPr bwMode="auto">
          <a:xfrm>
            <a:off x="9601200" y="60960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4" name="Line 14">
            <a:extLst>
              <a:ext uri="{FF2B5EF4-FFF2-40B4-BE49-F238E27FC236}">
                <a16:creationId xmlns:a16="http://schemas.microsoft.com/office/drawing/2014/main" id="{3473E7A3-FED9-4619-BEE8-BCB52136499D}"/>
              </a:ext>
            </a:extLst>
          </p:cNvPr>
          <p:cNvSpPr>
            <a:spLocks noChangeShapeType="1"/>
          </p:cNvSpPr>
          <p:nvPr/>
        </p:nvSpPr>
        <p:spPr bwMode="auto">
          <a:xfrm flipH="1">
            <a:off x="9067800" y="64008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5" name="Line 15">
            <a:extLst>
              <a:ext uri="{FF2B5EF4-FFF2-40B4-BE49-F238E27FC236}">
                <a16:creationId xmlns:a16="http://schemas.microsoft.com/office/drawing/2014/main" id="{9F8A1405-F7C8-40A0-B146-98534F531EBD}"/>
              </a:ext>
            </a:extLst>
          </p:cNvPr>
          <p:cNvSpPr>
            <a:spLocks noChangeShapeType="1"/>
          </p:cNvSpPr>
          <p:nvPr/>
        </p:nvSpPr>
        <p:spPr bwMode="auto">
          <a:xfrm flipV="1">
            <a:off x="9067800" y="11430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6" name="Line 16">
            <a:extLst>
              <a:ext uri="{FF2B5EF4-FFF2-40B4-BE49-F238E27FC236}">
                <a16:creationId xmlns:a16="http://schemas.microsoft.com/office/drawing/2014/main" id="{ADEDDF40-9C96-4171-BA9B-822E170CB993}"/>
              </a:ext>
            </a:extLst>
          </p:cNvPr>
          <p:cNvSpPr>
            <a:spLocks noChangeShapeType="1"/>
          </p:cNvSpPr>
          <p:nvPr/>
        </p:nvSpPr>
        <p:spPr bwMode="auto">
          <a:xfrm>
            <a:off x="9067800" y="1143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7" name="Line 17">
            <a:extLst>
              <a:ext uri="{FF2B5EF4-FFF2-40B4-BE49-F238E27FC236}">
                <a16:creationId xmlns:a16="http://schemas.microsoft.com/office/drawing/2014/main" id="{16F960D1-DC44-4CB0-B8E8-C6A21CA14D9F}"/>
              </a:ext>
            </a:extLst>
          </p:cNvPr>
          <p:cNvSpPr>
            <a:spLocks noChangeShapeType="1"/>
          </p:cNvSpPr>
          <p:nvPr/>
        </p:nvSpPr>
        <p:spPr bwMode="auto">
          <a:xfrm>
            <a:off x="9601200" y="11430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8" name="Text Box 18">
            <a:extLst>
              <a:ext uri="{FF2B5EF4-FFF2-40B4-BE49-F238E27FC236}">
                <a16:creationId xmlns:a16="http://schemas.microsoft.com/office/drawing/2014/main" id="{F9152A7D-3743-4219-8D75-DF263F9294D2}"/>
              </a:ext>
            </a:extLst>
          </p:cNvPr>
          <p:cNvSpPr txBox="1">
            <a:spLocks noChangeArrowheads="1"/>
          </p:cNvSpPr>
          <p:nvPr/>
        </p:nvSpPr>
        <p:spPr bwMode="auto">
          <a:xfrm>
            <a:off x="9296400" y="5638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S</a:t>
            </a:r>
          </a:p>
        </p:txBody>
      </p:sp>
      <p:sp>
        <p:nvSpPr>
          <p:cNvPr id="25619" name="Text Box 19">
            <a:extLst>
              <a:ext uri="{FF2B5EF4-FFF2-40B4-BE49-F238E27FC236}">
                <a16:creationId xmlns:a16="http://schemas.microsoft.com/office/drawing/2014/main" id="{C94CDF98-35B4-4EFB-8BBE-B608DCD394BD}"/>
              </a:ext>
            </a:extLst>
          </p:cNvPr>
          <p:cNvSpPr txBox="1">
            <a:spLocks noChangeArrowheads="1"/>
          </p:cNvSpPr>
          <p:nvPr/>
        </p:nvSpPr>
        <p:spPr bwMode="auto">
          <a:xfrm>
            <a:off x="9296400" y="1447801"/>
            <a:ext cx="685800" cy="466725"/>
          </a:xfrm>
          <a:prstGeom prst="rect">
            <a:avLst/>
          </a:prstGeom>
          <a:solidFill>
            <a:schemeClr val="accent2"/>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a:solidFill>
                  <a:schemeClr val="bg1"/>
                </a:solidFill>
              </a:rPr>
              <a:t>F</a:t>
            </a:r>
          </a:p>
        </p:txBody>
      </p:sp>
      <p:sp>
        <p:nvSpPr>
          <p:cNvPr id="25620" name="Text Box 4">
            <a:extLst>
              <a:ext uri="{FF2B5EF4-FFF2-40B4-BE49-F238E27FC236}">
                <a16:creationId xmlns:a16="http://schemas.microsoft.com/office/drawing/2014/main" id="{6BD1B229-7DFA-4BF6-B526-170329C554AA}"/>
              </a:ext>
            </a:extLst>
          </p:cNvPr>
          <p:cNvSpPr txBox="1">
            <a:spLocks noChangeArrowheads="1"/>
          </p:cNvSpPr>
          <p:nvPr/>
        </p:nvSpPr>
        <p:spPr bwMode="auto">
          <a:xfrm>
            <a:off x="9296400" y="22860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F1F246AC-DAEF-4D34-B366-412B30097679}"/>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925C8548-940D-4167-B1E6-8ED6E858ADEC}" type="slidenum">
              <a:rPr lang="en-US" altLang="en-US" sz="2000"/>
              <a:pPr/>
              <a:t>19</a:t>
            </a:fld>
            <a:endParaRPr lang="en-US" altLang="en-US" sz="2000"/>
          </a:p>
        </p:txBody>
      </p:sp>
      <p:sp>
        <p:nvSpPr>
          <p:cNvPr id="26627" name="Rectangle 2">
            <a:extLst>
              <a:ext uri="{FF2B5EF4-FFF2-40B4-BE49-F238E27FC236}">
                <a16:creationId xmlns:a16="http://schemas.microsoft.com/office/drawing/2014/main" id="{0B1354F7-0FE6-4D06-A30F-1D3C5400C635}"/>
              </a:ext>
            </a:extLst>
          </p:cNvPr>
          <p:cNvSpPr>
            <a:spLocks noGrp="1" noChangeArrowheads="1"/>
          </p:cNvSpPr>
          <p:nvPr>
            <p:ph type="title"/>
          </p:nvPr>
        </p:nvSpPr>
        <p:spPr/>
        <p:txBody>
          <a:bodyPr/>
          <a:lstStyle/>
          <a:p>
            <a:r>
              <a:rPr lang="en-US" altLang="en-US"/>
              <a:t>Instruction Processing: DECODE</a:t>
            </a:r>
          </a:p>
        </p:txBody>
      </p:sp>
      <p:sp>
        <p:nvSpPr>
          <p:cNvPr id="26628" name="Rectangle 3">
            <a:extLst>
              <a:ext uri="{FF2B5EF4-FFF2-40B4-BE49-F238E27FC236}">
                <a16:creationId xmlns:a16="http://schemas.microsoft.com/office/drawing/2014/main" id="{A8EB362F-1C3B-452F-92C2-FF4FDB04BAE3}"/>
              </a:ext>
            </a:extLst>
          </p:cNvPr>
          <p:cNvSpPr>
            <a:spLocks noGrp="1" noChangeArrowheads="1"/>
          </p:cNvSpPr>
          <p:nvPr>
            <p:ph type="body" idx="1"/>
          </p:nvPr>
        </p:nvSpPr>
        <p:spPr/>
        <p:txBody>
          <a:bodyPr/>
          <a:lstStyle/>
          <a:p>
            <a:r>
              <a:rPr lang="en-US" altLang="en-US"/>
              <a:t>First identify the opcode.</a:t>
            </a:r>
          </a:p>
          <a:p>
            <a:pPr lvl="1"/>
            <a:r>
              <a:rPr lang="en-US" altLang="en-US"/>
              <a:t>In LC-3, this is always the first four bits of instruction.</a:t>
            </a:r>
          </a:p>
          <a:p>
            <a:pPr lvl="1"/>
            <a:r>
              <a:rPr lang="en-US" altLang="en-US"/>
              <a:t>A 4-to-16 decoder asserts a control line corresponding</a:t>
            </a:r>
            <a:br>
              <a:rPr lang="en-US" altLang="en-US"/>
            </a:br>
            <a:r>
              <a:rPr lang="en-US" altLang="en-US"/>
              <a:t>to the desired opcode.</a:t>
            </a:r>
          </a:p>
          <a:p>
            <a:endParaRPr lang="en-US" altLang="en-US"/>
          </a:p>
          <a:p>
            <a:r>
              <a:rPr lang="en-US" altLang="en-US"/>
              <a:t>Depending on opcode, identify other operands </a:t>
            </a:r>
            <a:br>
              <a:rPr lang="en-US" altLang="en-US"/>
            </a:br>
            <a:r>
              <a:rPr lang="en-US" altLang="en-US"/>
              <a:t>from the remaining bits.</a:t>
            </a:r>
          </a:p>
          <a:p>
            <a:pPr lvl="1"/>
            <a:r>
              <a:rPr lang="en-US" altLang="en-US"/>
              <a:t>Example:</a:t>
            </a:r>
          </a:p>
          <a:p>
            <a:pPr lvl="2"/>
            <a:r>
              <a:rPr lang="en-US" altLang="en-US"/>
              <a:t>for LDR, last six bits is offset</a:t>
            </a:r>
          </a:p>
          <a:p>
            <a:pPr lvl="2"/>
            <a:r>
              <a:rPr lang="en-US" altLang="en-US"/>
              <a:t>for ADD, last three bits is source operand #2</a:t>
            </a:r>
          </a:p>
        </p:txBody>
      </p:sp>
      <p:sp>
        <p:nvSpPr>
          <p:cNvPr id="26629" name="Line 5">
            <a:extLst>
              <a:ext uri="{FF2B5EF4-FFF2-40B4-BE49-F238E27FC236}">
                <a16:creationId xmlns:a16="http://schemas.microsoft.com/office/drawing/2014/main" id="{4627D75D-2B87-45B4-9E1C-0C29DE7DF3D7}"/>
              </a:ext>
            </a:extLst>
          </p:cNvPr>
          <p:cNvSpPr>
            <a:spLocks noChangeShapeType="1"/>
          </p:cNvSpPr>
          <p:nvPr/>
        </p:nvSpPr>
        <p:spPr bwMode="auto">
          <a:xfrm>
            <a:off x="9601200" y="1905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0" name="Line 6">
            <a:extLst>
              <a:ext uri="{FF2B5EF4-FFF2-40B4-BE49-F238E27FC236}">
                <a16:creationId xmlns:a16="http://schemas.microsoft.com/office/drawing/2014/main" id="{E5C83EB6-19AF-4758-8F81-BF7546644EFF}"/>
              </a:ext>
            </a:extLst>
          </p:cNvPr>
          <p:cNvSpPr>
            <a:spLocks noChangeShapeType="1"/>
          </p:cNvSpPr>
          <p:nvPr/>
        </p:nvSpPr>
        <p:spPr bwMode="auto">
          <a:xfrm>
            <a:off x="9625013" y="2743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1" name="Line 7">
            <a:extLst>
              <a:ext uri="{FF2B5EF4-FFF2-40B4-BE49-F238E27FC236}">
                <a16:creationId xmlns:a16="http://schemas.microsoft.com/office/drawing/2014/main" id="{02AA8E93-ACEC-4A0B-BFA3-3CF4902A785A}"/>
              </a:ext>
            </a:extLst>
          </p:cNvPr>
          <p:cNvSpPr>
            <a:spLocks noChangeShapeType="1"/>
          </p:cNvSpPr>
          <p:nvPr/>
        </p:nvSpPr>
        <p:spPr bwMode="auto">
          <a:xfrm>
            <a:off x="9601200" y="3581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2" name="Line 8">
            <a:extLst>
              <a:ext uri="{FF2B5EF4-FFF2-40B4-BE49-F238E27FC236}">
                <a16:creationId xmlns:a16="http://schemas.microsoft.com/office/drawing/2014/main" id="{99FBE8CC-158C-4776-8F98-D7149A2BFE73}"/>
              </a:ext>
            </a:extLst>
          </p:cNvPr>
          <p:cNvSpPr>
            <a:spLocks noChangeShapeType="1"/>
          </p:cNvSpPr>
          <p:nvPr/>
        </p:nvSpPr>
        <p:spPr bwMode="auto">
          <a:xfrm>
            <a:off x="9580563" y="4419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3" name="Line 9">
            <a:extLst>
              <a:ext uri="{FF2B5EF4-FFF2-40B4-BE49-F238E27FC236}">
                <a16:creationId xmlns:a16="http://schemas.microsoft.com/office/drawing/2014/main" id="{8154355D-64C2-4B6C-8B9F-47A0A0E52EEF}"/>
              </a:ext>
            </a:extLst>
          </p:cNvPr>
          <p:cNvSpPr>
            <a:spLocks noChangeShapeType="1"/>
          </p:cNvSpPr>
          <p:nvPr/>
        </p:nvSpPr>
        <p:spPr bwMode="auto">
          <a:xfrm>
            <a:off x="9594850" y="5257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4" name="Text Box 10">
            <a:extLst>
              <a:ext uri="{FF2B5EF4-FFF2-40B4-BE49-F238E27FC236}">
                <a16:creationId xmlns:a16="http://schemas.microsoft.com/office/drawing/2014/main" id="{5A78FD0A-7853-4370-BBFC-2D870D5CF026}"/>
              </a:ext>
            </a:extLst>
          </p:cNvPr>
          <p:cNvSpPr txBox="1">
            <a:spLocks noChangeArrowheads="1"/>
          </p:cNvSpPr>
          <p:nvPr/>
        </p:nvSpPr>
        <p:spPr bwMode="auto">
          <a:xfrm>
            <a:off x="9296400" y="31242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EA</a:t>
            </a:r>
          </a:p>
        </p:txBody>
      </p:sp>
      <p:sp>
        <p:nvSpPr>
          <p:cNvPr id="26635" name="Text Box 11">
            <a:extLst>
              <a:ext uri="{FF2B5EF4-FFF2-40B4-BE49-F238E27FC236}">
                <a16:creationId xmlns:a16="http://schemas.microsoft.com/office/drawing/2014/main" id="{50CE7823-550D-4731-ABE5-D35A1165AF0C}"/>
              </a:ext>
            </a:extLst>
          </p:cNvPr>
          <p:cNvSpPr txBox="1">
            <a:spLocks noChangeArrowheads="1"/>
          </p:cNvSpPr>
          <p:nvPr/>
        </p:nvSpPr>
        <p:spPr bwMode="auto">
          <a:xfrm>
            <a:off x="9296400" y="39624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OP</a:t>
            </a:r>
          </a:p>
        </p:txBody>
      </p:sp>
      <p:sp>
        <p:nvSpPr>
          <p:cNvPr id="26636" name="Text Box 12">
            <a:extLst>
              <a:ext uri="{FF2B5EF4-FFF2-40B4-BE49-F238E27FC236}">
                <a16:creationId xmlns:a16="http://schemas.microsoft.com/office/drawing/2014/main" id="{17F179C3-3E8D-4C40-B303-ADEA662C076E}"/>
              </a:ext>
            </a:extLst>
          </p:cNvPr>
          <p:cNvSpPr txBox="1">
            <a:spLocks noChangeArrowheads="1"/>
          </p:cNvSpPr>
          <p:nvPr/>
        </p:nvSpPr>
        <p:spPr bwMode="auto">
          <a:xfrm>
            <a:off x="9296400" y="48006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EX</a:t>
            </a:r>
          </a:p>
        </p:txBody>
      </p:sp>
      <p:sp>
        <p:nvSpPr>
          <p:cNvPr id="26637" name="Line 13">
            <a:extLst>
              <a:ext uri="{FF2B5EF4-FFF2-40B4-BE49-F238E27FC236}">
                <a16:creationId xmlns:a16="http://schemas.microsoft.com/office/drawing/2014/main" id="{69FB1F83-E445-471C-BABF-4A731A322C34}"/>
              </a:ext>
            </a:extLst>
          </p:cNvPr>
          <p:cNvSpPr>
            <a:spLocks noChangeShapeType="1"/>
          </p:cNvSpPr>
          <p:nvPr/>
        </p:nvSpPr>
        <p:spPr bwMode="auto">
          <a:xfrm>
            <a:off x="9601200" y="60960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8" name="Line 14">
            <a:extLst>
              <a:ext uri="{FF2B5EF4-FFF2-40B4-BE49-F238E27FC236}">
                <a16:creationId xmlns:a16="http://schemas.microsoft.com/office/drawing/2014/main" id="{8A049CD6-33DA-48D5-8772-33AA7EF81D3D}"/>
              </a:ext>
            </a:extLst>
          </p:cNvPr>
          <p:cNvSpPr>
            <a:spLocks noChangeShapeType="1"/>
          </p:cNvSpPr>
          <p:nvPr/>
        </p:nvSpPr>
        <p:spPr bwMode="auto">
          <a:xfrm flipH="1">
            <a:off x="9067800" y="64008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9" name="Line 15">
            <a:extLst>
              <a:ext uri="{FF2B5EF4-FFF2-40B4-BE49-F238E27FC236}">
                <a16:creationId xmlns:a16="http://schemas.microsoft.com/office/drawing/2014/main" id="{88A82EB3-4EBC-49C6-8DDC-0E3E00B4E5A1}"/>
              </a:ext>
            </a:extLst>
          </p:cNvPr>
          <p:cNvSpPr>
            <a:spLocks noChangeShapeType="1"/>
          </p:cNvSpPr>
          <p:nvPr/>
        </p:nvSpPr>
        <p:spPr bwMode="auto">
          <a:xfrm flipV="1">
            <a:off x="9067800" y="11430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0" name="Line 16">
            <a:extLst>
              <a:ext uri="{FF2B5EF4-FFF2-40B4-BE49-F238E27FC236}">
                <a16:creationId xmlns:a16="http://schemas.microsoft.com/office/drawing/2014/main" id="{67C36AC6-291D-459B-B312-2D5C1C55E3F6}"/>
              </a:ext>
            </a:extLst>
          </p:cNvPr>
          <p:cNvSpPr>
            <a:spLocks noChangeShapeType="1"/>
          </p:cNvSpPr>
          <p:nvPr/>
        </p:nvSpPr>
        <p:spPr bwMode="auto">
          <a:xfrm>
            <a:off x="9067800" y="1143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1" name="Line 17">
            <a:extLst>
              <a:ext uri="{FF2B5EF4-FFF2-40B4-BE49-F238E27FC236}">
                <a16:creationId xmlns:a16="http://schemas.microsoft.com/office/drawing/2014/main" id="{040B729D-3908-4306-9BED-28D14126670F}"/>
              </a:ext>
            </a:extLst>
          </p:cNvPr>
          <p:cNvSpPr>
            <a:spLocks noChangeShapeType="1"/>
          </p:cNvSpPr>
          <p:nvPr/>
        </p:nvSpPr>
        <p:spPr bwMode="auto">
          <a:xfrm>
            <a:off x="9601200" y="11430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2" name="Text Box 18">
            <a:extLst>
              <a:ext uri="{FF2B5EF4-FFF2-40B4-BE49-F238E27FC236}">
                <a16:creationId xmlns:a16="http://schemas.microsoft.com/office/drawing/2014/main" id="{7DA77749-A60B-4CDE-ACE5-AAC6049A3C33}"/>
              </a:ext>
            </a:extLst>
          </p:cNvPr>
          <p:cNvSpPr txBox="1">
            <a:spLocks noChangeArrowheads="1"/>
          </p:cNvSpPr>
          <p:nvPr/>
        </p:nvSpPr>
        <p:spPr bwMode="auto">
          <a:xfrm>
            <a:off x="9296400" y="5638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S</a:t>
            </a:r>
          </a:p>
        </p:txBody>
      </p:sp>
      <p:sp>
        <p:nvSpPr>
          <p:cNvPr id="26643" name="Text Box 19">
            <a:extLst>
              <a:ext uri="{FF2B5EF4-FFF2-40B4-BE49-F238E27FC236}">
                <a16:creationId xmlns:a16="http://schemas.microsoft.com/office/drawing/2014/main" id="{819101BA-86D1-4EC1-9568-390309F2A9AA}"/>
              </a:ext>
            </a:extLst>
          </p:cNvPr>
          <p:cNvSpPr txBox="1">
            <a:spLocks noChangeArrowheads="1"/>
          </p:cNvSpPr>
          <p:nvPr/>
        </p:nvSpPr>
        <p:spPr bwMode="auto">
          <a:xfrm>
            <a:off x="9296400" y="1447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F</a:t>
            </a:r>
          </a:p>
        </p:txBody>
      </p:sp>
      <p:sp>
        <p:nvSpPr>
          <p:cNvPr id="26644" name="Text Box 20">
            <a:extLst>
              <a:ext uri="{FF2B5EF4-FFF2-40B4-BE49-F238E27FC236}">
                <a16:creationId xmlns:a16="http://schemas.microsoft.com/office/drawing/2014/main" id="{869F7C29-4795-4FF5-89C5-C9897D4DF731}"/>
              </a:ext>
            </a:extLst>
          </p:cNvPr>
          <p:cNvSpPr txBox="1">
            <a:spLocks noChangeArrowheads="1"/>
          </p:cNvSpPr>
          <p:nvPr/>
        </p:nvSpPr>
        <p:spPr bwMode="auto">
          <a:xfrm>
            <a:off x="9296400" y="2286001"/>
            <a:ext cx="685800" cy="466725"/>
          </a:xfrm>
          <a:prstGeom prst="rect">
            <a:avLst/>
          </a:prstGeom>
          <a:solidFill>
            <a:schemeClr val="accent2"/>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a:solidFill>
                  <a:schemeClr val="bg1"/>
                </a:solidFill>
              </a:rPr>
              <a:t>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40799FA3-8059-43BA-81A1-6F59326439BB}"/>
              </a:ext>
            </a:extLst>
          </p:cNvPr>
          <p:cNvSpPr>
            <a:spLocks noGrp="1" noChangeArrowheads="1"/>
          </p:cNvSpPr>
          <p:nvPr>
            <p:ph type="ctrTitle"/>
          </p:nvPr>
        </p:nvSpPr>
        <p:spPr/>
        <p:txBody>
          <a:bodyPr/>
          <a:lstStyle/>
          <a:p>
            <a:r>
              <a:rPr lang="en-US" altLang="en-US"/>
              <a:t>Chapter 4</a:t>
            </a:r>
            <a:br>
              <a:rPr lang="en-US" altLang="en-US"/>
            </a:br>
            <a:r>
              <a:rPr lang="en-US" altLang="en-US" b="0"/>
              <a:t>The Von Neumann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2CA37564-77CF-4DE6-AEFC-AAF987E16C5C}"/>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E1A7FB31-69F6-4F8E-8554-69C294F58462}" type="slidenum">
              <a:rPr lang="en-US" altLang="en-US" sz="2000"/>
              <a:pPr/>
              <a:t>20</a:t>
            </a:fld>
            <a:endParaRPr lang="en-US" altLang="en-US" sz="2000"/>
          </a:p>
        </p:txBody>
      </p:sp>
      <p:sp>
        <p:nvSpPr>
          <p:cNvPr id="27651" name="Rectangle 2">
            <a:extLst>
              <a:ext uri="{FF2B5EF4-FFF2-40B4-BE49-F238E27FC236}">
                <a16:creationId xmlns:a16="http://schemas.microsoft.com/office/drawing/2014/main" id="{AE39C166-7B86-48E4-9495-35CADA26FA74}"/>
              </a:ext>
            </a:extLst>
          </p:cNvPr>
          <p:cNvSpPr>
            <a:spLocks noGrp="1" noChangeArrowheads="1"/>
          </p:cNvSpPr>
          <p:nvPr>
            <p:ph type="title"/>
          </p:nvPr>
        </p:nvSpPr>
        <p:spPr/>
        <p:txBody>
          <a:bodyPr/>
          <a:lstStyle/>
          <a:p>
            <a:r>
              <a:rPr lang="en-US" altLang="en-US"/>
              <a:t>Instruction Processing: EVALUATE ADDRESS</a:t>
            </a:r>
          </a:p>
        </p:txBody>
      </p:sp>
      <p:sp>
        <p:nvSpPr>
          <p:cNvPr id="27652" name="Rectangle 3">
            <a:extLst>
              <a:ext uri="{FF2B5EF4-FFF2-40B4-BE49-F238E27FC236}">
                <a16:creationId xmlns:a16="http://schemas.microsoft.com/office/drawing/2014/main" id="{E97E7A97-AA8F-4CCC-9AA9-D45B52B25091}"/>
              </a:ext>
            </a:extLst>
          </p:cNvPr>
          <p:cNvSpPr>
            <a:spLocks noGrp="1" noChangeArrowheads="1"/>
          </p:cNvSpPr>
          <p:nvPr>
            <p:ph type="body" idx="1"/>
          </p:nvPr>
        </p:nvSpPr>
        <p:spPr/>
        <p:txBody>
          <a:bodyPr/>
          <a:lstStyle/>
          <a:p>
            <a:r>
              <a:rPr lang="en-US" altLang="en-US" dirty="0"/>
              <a:t>For instructions that require memory access,</a:t>
            </a:r>
            <a:br>
              <a:rPr lang="en-US" altLang="en-US" dirty="0"/>
            </a:br>
            <a:r>
              <a:rPr lang="en-US" altLang="en-US" dirty="0"/>
              <a:t>compute address used for access.</a:t>
            </a:r>
          </a:p>
          <a:p>
            <a:endParaRPr lang="en-US" altLang="en-US" dirty="0"/>
          </a:p>
          <a:p>
            <a:r>
              <a:rPr lang="en-US" altLang="en-US" dirty="0"/>
              <a:t>Examples:</a:t>
            </a:r>
          </a:p>
          <a:p>
            <a:pPr lvl="1"/>
            <a:r>
              <a:rPr lang="en-US" altLang="en-US" dirty="0"/>
              <a:t>add offset to base register (as in LDR)</a:t>
            </a:r>
          </a:p>
          <a:p>
            <a:pPr lvl="1"/>
            <a:r>
              <a:rPr lang="en-US" altLang="en-US" dirty="0"/>
              <a:t>add offset to PC</a:t>
            </a:r>
          </a:p>
          <a:p>
            <a:pPr lvl="1"/>
            <a:r>
              <a:rPr lang="en-US" altLang="en-US" dirty="0"/>
              <a:t>add offset to zero</a:t>
            </a:r>
          </a:p>
        </p:txBody>
      </p:sp>
      <p:sp>
        <p:nvSpPr>
          <p:cNvPr id="27653" name="Line 5">
            <a:extLst>
              <a:ext uri="{FF2B5EF4-FFF2-40B4-BE49-F238E27FC236}">
                <a16:creationId xmlns:a16="http://schemas.microsoft.com/office/drawing/2014/main" id="{28FCEA78-9B43-4425-93F2-F255D458FBE6}"/>
              </a:ext>
            </a:extLst>
          </p:cNvPr>
          <p:cNvSpPr>
            <a:spLocks noChangeShapeType="1"/>
          </p:cNvSpPr>
          <p:nvPr/>
        </p:nvSpPr>
        <p:spPr bwMode="auto">
          <a:xfrm>
            <a:off x="9601200" y="1905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4" name="Line 6">
            <a:extLst>
              <a:ext uri="{FF2B5EF4-FFF2-40B4-BE49-F238E27FC236}">
                <a16:creationId xmlns:a16="http://schemas.microsoft.com/office/drawing/2014/main" id="{FF4D8F08-A36C-4092-A056-0695D7F13DF8}"/>
              </a:ext>
            </a:extLst>
          </p:cNvPr>
          <p:cNvSpPr>
            <a:spLocks noChangeShapeType="1"/>
          </p:cNvSpPr>
          <p:nvPr/>
        </p:nvSpPr>
        <p:spPr bwMode="auto">
          <a:xfrm>
            <a:off x="9625013" y="2743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5" name="Line 7">
            <a:extLst>
              <a:ext uri="{FF2B5EF4-FFF2-40B4-BE49-F238E27FC236}">
                <a16:creationId xmlns:a16="http://schemas.microsoft.com/office/drawing/2014/main" id="{357E5B94-3E39-413E-A18A-6C2EBC89C60F}"/>
              </a:ext>
            </a:extLst>
          </p:cNvPr>
          <p:cNvSpPr>
            <a:spLocks noChangeShapeType="1"/>
          </p:cNvSpPr>
          <p:nvPr/>
        </p:nvSpPr>
        <p:spPr bwMode="auto">
          <a:xfrm>
            <a:off x="9601200" y="3581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6" name="Line 8">
            <a:extLst>
              <a:ext uri="{FF2B5EF4-FFF2-40B4-BE49-F238E27FC236}">
                <a16:creationId xmlns:a16="http://schemas.microsoft.com/office/drawing/2014/main" id="{793FA965-9006-4703-BA9F-5C503AA05747}"/>
              </a:ext>
            </a:extLst>
          </p:cNvPr>
          <p:cNvSpPr>
            <a:spLocks noChangeShapeType="1"/>
          </p:cNvSpPr>
          <p:nvPr/>
        </p:nvSpPr>
        <p:spPr bwMode="auto">
          <a:xfrm>
            <a:off x="9580563" y="4419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7" name="Line 9">
            <a:extLst>
              <a:ext uri="{FF2B5EF4-FFF2-40B4-BE49-F238E27FC236}">
                <a16:creationId xmlns:a16="http://schemas.microsoft.com/office/drawing/2014/main" id="{1DEBA0E7-5643-4B93-A57D-3B4FF64C2F66}"/>
              </a:ext>
            </a:extLst>
          </p:cNvPr>
          <p:cNvSpPr>
            <a:spLocks noChangeShapeType="1"/>
          </p:cNvSpPr>
          <p:nvPr/>
        </p:nvSpPr>
        <p:spPr bwMode="auto">
          <a:xfrm>
            <a:off x="9594850" y="5257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8" name="Text Box 10">
            <a:extLst>
              <a:ext uri="{FF2B5EF4-FFF2-40B4-BE49-F238E27FC236}">
                <a16:creationId xmlns:a16="http://schemas.microsoft.com/office/drawing/2014/main" id="{4F4CEC5C-9428-470C-AE25-836D5CA77AC8}"/>
              </a:ext>
            </a:extLst>
          </p:cNvPr>
          <p:cNvSpPr txBox="1">
            <a:spLocks noChangeArrowheads="1"/>
          </p:cNvSpPr>
          <p:nvPr/>
        </p:nvSpPr>
        <p:spPr bwMode="auto">
          <a:xfrm>
            <a:off x="9296400" y="3124201"/>
            <a:ext cx="685800" cy="466725"/>
          </a:xfrm>
          <a:prstGeom prst="rect">
            <a:avLst/>
          </a:prstGeom>
          <a:solidFill>
            <a:schemeClr val="accent2"/>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a:solidFill>
                  <a:schemeClr val="bg1"/>
                </a:solidFill>
              </a:rPr>
              <a:t>EA</a:t>
            </a:r>
          </a:p>
        </p:txBody>
      </p:sp>
      <p:sp>
        <p:nvSpPr>
          <p:cNvPr id="27659" name="Text Box 11">
            <a:extLst>
              <a:ext uri="{FF2B5EF4-FFF2-40B4-BE49-F238E27FC236}">
                <a16:creationId xmlns:a16="http://schemas.microsoft.com/office/drawing/2014/main" id="{AF85846D-A885-48DA-A2D3-B0074CB6C7EC}"/>
              </a:ext>
            </a:extLst>
          </p:cNvPr>
          <p:cNvSpPr txBox="1">
            <a:spLocks noChangeArrowheads="1"/>
          </p:cNvSpPr>
          <p:nvPr/>
        </p:nvSpPr>
        <p:spPr bwMode="auto">
          <a:xfrm>
            <a:off x="9296400" y="39624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OP</a:t>
            </a:r>
          </a:p>
        </p:txBody>
      </p:sp>
      <p:sp>
        <p:nvSpPr>
          <p:cNvPr id="27660" name="Text Box 12">
            <a:extLst>
              <a:ext uri="{FF2B5EF4-FFF2-40B4-BE49-F238E27FC236}">
                <a16:creationId xmlns:a16="http://schemas.microsoft.com/office/drawing/2014/main" id="{90AD87EE-9286-44BE-A47E-95B5509331DC}"/>
              </a:ext>
            </a:extLst>
          </p:cNvPr>
          <p:cNvSpPr txBox="1">
            <a:spLocks noChangeArrowheads="1"/>
          </p:cNvSpPr>
          <p:nvPr/>
        </p:nvSpPr>
        <p:spPr bwMode="auto">
          <a:xfrm>
            <a:off x="9296400" y="48006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EX</a:t>
            </a:r>
          </a:p>
        </p:txBody>
      </p:sp>
      <p:sp>
        <p:nvSpPr>
          <p:cNvPr id="27661" name="Line 13">
            <a:extLst>
              <a:ext uri="{FF2B5EF4-FFF2-40B4-BE49-F238E27FC236}">
                <a16:creationId xmlns:a16="http://schemas.microsoft.com/office/drawing/2014/main" id="{EB560808-A5C0-4726-9500-D04992378B1D}"/>
              </a:ext>
            </a:extLst>
          </p:cNvPr>
          <p:cNvSpPr>
            <a:spLocks noChangeShapeType="1"/>
          </p:cNvSpPr>
          <p:nvPr/>
        </p:nvSpPr>
        <p:spPr bwMode="auto">
          <a:xfrm>
            <a:off x="9601200" y="60960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2" name="Line 14">
            <a:extLst>
              <a:ext uri="{FF2B5EF4-FFF2-40B4-BE49-F238E27FC236}">
                <a16:creationId xmlns:a16="http://schemas.microsoft.com/office/drawing/2014/main" id="{1E00D7AE-2B94-48B7-A1E1-5AAAD3678DDE}"/>
              </a:ext>
            </a:extLst>
          </p:cNvPr>
          <p:cNvSpPr>
            <a:spLocks noChangeShapeType="1"/>
          </p:cNvSpPr>
          <p:nvPr/>
        </p:nvSpPr>
        <p:spPr bwMode="auto">
          <a:xfrm flipH="1">
            <a:off x="9067800" y="64008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3" name="Line 15">
            <a:extLst>
              <a:ext uri="{FF2B5EF4-FFF2-40B4-BE49-F238E27FC236}">
                <a16:creationId xmlns:a16="http://schemas.microsoft.com/office/drawing/2014/main" id="{B5E1B306-B690-4234-98B2-F30F707EE976}"/>
              </a:ext>
            </a:extLst>
          </p:cNvPr>
          <p:cNvSpPr>
            <a:spLocks noChangeShapeType="1"/>
          </p:cNvSpPr>
          <p:nvPr/>
        </p:nvSpPr>
        <p:spPr bwMode="auto">
          <a:xfrm flipV="1">
            <a:off x="9067800" y="11430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4" name="Line 16">
            <a:extLst>
              <a:ext uri="{FF2B5EF4-FFF2-40B4-BE49-F238E27FC236}">
                <a16:creationId xmlns:a16="http://schemas.microsoft.com/office/drawing/2014/main" id="{75F54A5A-305B-4200-ABE4-63980D0FD3E1}"/>
              </a:ext>
            </a:extLst>
          </p:cNvPr>
          <p:cNvSpPr>
            <a:spLocks noChangeShapeType="1"/>
          </p:cNvSpPr>
          <p:nvPr/>
        </p:nvSpPr>
        <p:spPr bwMode="auto">
          <a:xfrm>
            <a:off x="9067800" y="1143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5" name="Line 17">
            <a:extLst>
              <a:ext uri="{FF2B5EF4-FFF2-40B4-BE49-F238E27FC236}">
                <a16:creationId xmlns:a16="http://schemas.microsoft.com/office/drawing/2014/main" id="{AB097765-3D55-420E-878B-E885F738E5E1}"/>
              </a:ext>
            </a:extLst>
          </p:cNvPr>
          <p:cNvSpPr>
            <a:spLocks noChangeShapeType="1"/>
          </p:cNvSpPr>
          <p:nvPr/>
        </p:nvSpPr>
        <p:spPr bwMode="auto">
          <a:xfrm>
            <a:off x="9601200" y="11430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66" name="Text Box 18">
            <a:extLst>
              <a:ext uri="{FF2B5EF4-FFF2-40B4-BE49-F238E27FC236}">
                <a16:creationId xmlns:a16="http://schemas.microsoft.com/office/drawing/2014/main" id="{147FF3E0-8F0C-4C56-B608-FE60EDE5C82C}"/>
              </a:ext>
            </a:extLst>
          </p:cNvPr>
          <p:cNvSpPr txBox="1">
            <a:spLocks noChangeArrowheads="1"/>
          </p:cNvSpPr>
          <p:nvPr/>
        </p:nvSpPr>
        <p:spPr bwMode="auto">
          <a:xfrm>
            <a:off x="9296400" y="5638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S</a:t>
            </a:r>
          </a:p>
        </p:txBody>
      </p:sp>
      <p:sp>
        <p:nvSpPr>
          <p:cNvPr id="27667" name="Text Box 19">
            <a:extLst>
              <a:ext uri="{FF2B5EF4-FFF2-40B4-BE49-F238E27FC236}">
                <a16:creationId xmlns:a16="http://schemas.microsoft.com/office/drawing/2014/main" id="{E801AD23-D41F-4681-BA97-FF3C91DCCD4A}"/>
              </a:ext>
            </a:extLst>
          </p:cNvPr>
          <p:cNvSpPr txBox="1">
            <a:spLocks noChangeArrowheads="1"/>
          </p:cNvSpPr>
          <p:nvPr/>
        </p:nvSpPr>
        <p:spPr bwMode="auto">
          <a:xfrm>
            <a:off x="9296400" y="1447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F</a:t>
            </a:r>
          </a:p>
        </p:txBody>
      </p:sp>
      <p:sp>
        <p:nvSpPr>
          <p:cNvPr id="27668" name="Text Box 20">
            <a:extLst>
              <a:ext uri="{FF2B5EF4-FFF2-40B4-BE49-F238E27FC236}">
                <a16:creationId xmlns:a16="http://schemas.microsoft.com/office/drawing/2014/main" id="{11E8B409-3E0D-465B-A0E0-10574448C302}"/>
              </a:ext>
            </a:extLst>
          </p:cNvPr>
          <p:cNvSpPr txBox="1">
            <a:spLocks noChangeArrowheads="1"/>
          </p:cNvSpPr>
          <p:nvPr/>
        </p:nvSpPr>
        <p:spPr bwMode="auto">
          <a:xfrm>
            <a:off x="9296400" y="22860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F08B3045-94D6-4A75-8392-E7FF547F46D5}"/>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98B96AAE-5298-4A68-A327-6D19408B25D6}" type="slidenum">
              <a:rPr lang="en-US" altLang="en-US" sz="2000"/>
              <a:pPr/>
              <a:t>21</a:t>
            </a:fld>
            <a:endParaRPr lang="en-US" altLang="en-US" sz="2000"/>
          </a:p>
        </p:txBody>
      </p:sp>
      <p:sp>
        <p:nvSpPr>
          <p:cNvPr id="28675" name="Rectangle 2">
            <a:extLst>
              <a:ext uri="{FF2B5EF4-FFF2-40B4-BE49-F238E27FC236}">
                <a16:creationId xmlns:a16="http://schemas.microsoft.com/office/drawing/2014/main" id="{BBF6778A-4196-4139-8EFC-5FDA21551058}"/>
              </a:ext>
            </a:extLst>
          </p:cNvPr>
          <p:cNvSpPr>
            <a:spLocks noGrp="1" noChangeArrowheads="1"/>
          </p:cNvSpPr>
          <p:nvPr>
            <p:ph type="title"/>
          </p:nvPr>
        </p:nvSpPr>
        <p:spPr/>
        <p:txBody>
          <a:bodyPr/>
          <a:lstStyle/>
          <a:p>
            <a:r>
              <a:rPr lang="en-US" altLang="en-US" dirty="0"/>
              <a:t>Instruction Processing: FETCH OPERANDS</a:t>
            </a:r>
          </a:p>
        </p:txBody>
      </p:sp>
      <p:sp>
        <p:nvSpPr>
          <p:cNvPr id="28676" name="Rectangle 3">
            <a:extLst>
              <a:ext uri="{FF2B5EF4-FFF2-40B4-BE49-F238E27FC236}">
                <a16:creationId xmlns:a16="http://schemas.microsoft.com/office/drawing/2014/main" id="{697828F2-63D4-4CCB-87F3-F67258A28D2E}"/>
              </a:ext>
            </a:extLst>
          </p:cNvPr>
          <p:cNvSpPr>
            <a:spLocks noGrp="1" noChangeArrowheads="1"/>
          </p:cNvSpPr>
          <p:nvPr>
            <p:ph type="body" idx="1"/>
          </p:nvPr>
        </p:nvSpPr>
        <p:spPr/>
        <p:txBody>
          <a:bodyPr/>
          <a:lstStyle/>
          <a:p>
            <a:r>
              <a:rPr lang="en-US" altLang="en-US" dirty="0"/>
              <a:t>Obtain source operands needed to </a:t>
            </a:r>
            <a:br>
              <a:rPr lang="en-US" altLang="en-US" dirty="0"/>
            </a:br>
            <a:r>
              <a:rPr lang="en-US" altLang="en-US" dirty="0"/>
              <a:t>perform operation.</a:t>
            </a:r>
          </a:p>
          <a:p>
            <a:endParaRPr lang="en-US" altLang="en-US" dirty="0"/>
          </a:p>
          <a:p>
            <a:r>
              <a:rPr lang="en-US" altLang="en-US" dirty="0"/>
              <a:t>Examples:</a:t>
            </a:r>
          </a:p>
          <a:p>
            <a:pPr lvl="1"/>
            <a:r>
              <a:rPr lang="en-US" altLang="en-US" dirty="0"/>
              <a:t>load data from memory (LDR)</a:t>
            </a:r>
          </a:p>
          <a:p>
            <a:pPr lvl="1"/>
            <a:r>
              <a:rPr lang="en-US" altLang="en-US" dirty="0"/>
              <a:t>read data from register file (ADD)</a:t>
            </a:r>
          </a:p>
        </p:txBody>
      </p:sp>
      <p:sp>
        <p:nvSpPr>
          <p:cNvPr id="28677" name="Line 5">
            <a:extLst>
              <a:ext uri="{FF2B5EF4-FFF2-40B4-BE49-F238E27FC236}">
                <a16:creationId xmlns:a16="http://schemas.microsoft.com/office/drawing/2014/main" id="{E5542D70-8331-4192-99AF-8E3D6B8C7612}"/>
              </a:ext>
            </a:extLst>
          </p:cNvPr>
          <p:cNvSpPr>
            <a:spLocks noChangeShapeType="1"/>
          </p:cNvSpPr>
          <p:nvPr/>
        </p:nvSpPr>
        <p:spPr bwMode="auto">
          <a:xfrm>
            <a:off x="9601200" y="1905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8" name="Line 6">
            <a:extLst>
              <a:ext uri="{FF2B5EF4-FFF2-40B4-BE49-F238E27FC236}">
                <a16:creationId xmlns:a16="http://schemas.microsoft.com/office/drawing/2014/main" id="{6624C792-7E81-4EBE-A23D-05D0CAB185C9}"/>
              </a:ext>
            </a:extLst>
          </p:cNvPr>
          <p:cNvSpPr>
            <a:spLocks noChangeShapeType="1"/>
          </p:cNvSpPr>
          <p:nvPr/>
        </p:nvSpPr>
        <p:spPr bwMode="auto">
          <a:xfrm>
            <a:off x="9625013" y="2743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9" name="Line 7">
            <a:extLst>
              <a:ext uri="{FF2B5EF4-FFF2-40B4-BE49-F238E27FC236}">
                <a16:creationId xmlns:a16="http://schemas.microsoft.com/office/drawing/2014/main" id="{AD996FAC-75C8-4914-95C5-1BA04390D814}"/>
              </a:ext>
            </a:extLst>
          </p:cNvPr>
          <p:cNvSpPr>
            <a:spLocks noChangeShapeType="1"/>
          </p:cNvSpPr>
          <p:nvPr/>
        </p:nvSpPr>
        <p:spPr bwMode="auto">
          <a:xfrm>
            <a:off x="9601200" y="3581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0" name="Line 8">
            <a:extLst>
              <a:ext uri="{FF2B5EF4-FFF2-40B4-BE49-F238E27FC236}">
                <a16:creationId xmlns:a16="http://schemas.microsoft.com/office/drawing/2014/main" id="{BC2B9C96-BA8A-40F6-8B87-3F59001EC1B5}"/>
              </a:ext>
            </a:extLst>
          </p:cNvPr>
          <p:cNvSpPr>
            <a:spLocks noChangeShapeType="1"/>
          </p:cNvSpPr>
          <p:nvPr/>
        </p:nvSpPr>
        <p:spPr bwMode="auto">
          <a:xfrm>
            <a:off x="9580563" y="4419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1" name="Line 9">
            <a:extLst>
              <a:ext uri="{FF2B5EF4-FFF2-40B4-BE49-F238E27FC236}">
                <a16:creationId xmlns:a16="http://schemas.microsoft.com/office/drawing/2014/main" id="{70D125EB-8FC9-406F-8588-4184D57EE1F1}"/>
              </a:ext>
            </a:extLst>
          </p:cNvPr>
          <p:cNvSpPr>
            <a:spLocks noChangeShapeType="1"/>
          </p:cNvSpPr>
          <p:nvPr/>
        </p:nvSpPr>
        <p:spPr bwMode="auto">
          <a:xfrm>
            <a:off x="9594850" y="5257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2" name="Text Box 10">
            <a:extLst>
              <a:ext uri="{FF2B5EF4-FFF2-40B4-BE49-F238E27FC236}">
                <a16:creationId xmlns:a16="http://schemas.microsoft.com/office/drawing/2014/main" id="{5AF0007F-8360-49BB-AE23-5641BAAF78B5}"/>
              </a:ext>
            </a:extLst>
          </p:cNvPr>
          <p:cNvSpPr txBox="1">
            <a:spLocks noChangeArrowheads="1"/>
          </p:cNvSpPr>
          <p:nvPr/>
        </p:nvSpPr>
        <p:spPr bwMode="auto">
          <a:xfrm>
            <a:off x="9296400" y="31242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EA</a:t>
            </a:r>
          </a:p>
        </p:txBody>
      </p:sp>
      <p:sp>
        <p:nvSpPr>
          <p:cNvPr id="28683" name="Text Box 11">
            <a:extLst>
              <a:ext uri="{FF2B5EF4-FFF2-40B4-BE49-F238E27FC236}">
                <a16:creationId xmlns:a16="http://schemas.microsoft.com/office/drawing/2014/main" id="{CC1C2525-F71B-4929-BD43-3409FC265E3B}"/>
              </a:ext>
            </a:extLst>
          </p:cNvPr>
          <p:cNvSpPr txBox="1">
            <a:spLocks noChangeArrowheads="1"/>
          </p:cNvSpPr>
          <p:nvPr/>
        </p:nvSpPr>
        <p:spPr bwMode="auto">
          <a:xfrm>
            <a:off x="9296400" y="3962401"/>
            <a:ext cx="685800" cy="466725"/>
          </a:xfrm>
          <a:prstGeom prst="rect">
            <a:avLst/>
          </a:prstGeom>
          <a:solidFill>
            <a:schemeClr val="accent2"/>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a:solidFill>
                  <a:schemeClr val="bg1"/>
                </a:solidFill>
              </a:rPr>
              <a:t>OP</a:t>
            </a:r>
          </a:p>
        </p:txBody>
      </p:sp>
      <p:sp>
        <p:nvSpPr>
          <p:cNvPr id="28684" name="Text Box 12">
            <a:extLst>
              <a:ext uri="{FF2B5EF4-FFF2-40B4-BE49-F238E27FC236}">
                <a16:creationId xmlns:a16="http://schemas.microsoft.com/office/drawing/2014/main" id="{E626BC79-CF0A-4497-BE4F-08639E675BF4}"/>
              </a:ext>
            </a:extLst>
          </p:cNvPr>
          <p:cNvSpPr txBox="1">
            <a:spLocks noChangeArrowheads="1"/>
          </p:cNvSpPr>
          <p:nvPr/>
        </p:nvSpPr>
        <p:spPr bwMode="auto">
          <a:xfrm>
            <a:off x="9296400" y="48006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EX</a:t>
            </a:r>
          </a:p>
        </p:txBody>
      </p:sp>
      <p:sp>
        <p:nvSpPr>
          <p:cNvPr id="28685" name="Line 13">
            <a:extLst>
              <a:ext uri="{FF2B5EF4-FFF2-40B4-BE49-F238E27FC236}">
                <a16:creationId xmlns:a16="http://schemas.microsoft.com/office/drawing/2014/main" id="{FC1CA1D0-1583-473B-80B8-AFF2668D3278}"/>
              </a:ext>
            </a:extLst>
          </p:cNvPr>
          <p:cNvSpPr>
            <a:spLocks noChangeShapeType="1"/>
          </p:cNvSpPr>
          <p:nvPr/>
        </p:nvSpPr>
        <p:spPr bwMode="auto">
          <a:xfrm>
            <a:off x="9601200" y="60960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6" name="Line 14">
            <a:extLst>
              <a:ext uri="{FF2B5EF4-FFF2-40B4-BE49-F238E27FC236}">
                <a16:creationId xmlns:a16="http://schemas.microsoft.com/office/drawing/2014/main" id="{414AC9B9-9903-4B36-A86B-EB35A4EDFC52}"/>
              </a:ext>
            </a:extLst>
          </p:cNvPr>
          <p:cNvSpPr>
            <a:spLocks noChangeShapeType="1"/>
          </p:cNvSpPr>
          <p:nvPr/>
        </p:nvSpPr>
        <p:spPr bwMode="auto">
          <a:xfrm flipH="1">
            <a:off x="9067800" y="64008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7" name="Line 15">
            <a:extLst>
              <a:ext uri="{FF2B5EF4-FFF2-40B4-BE49-F238E27FC236}">
                <a16:creationId xmlns:a16="http://schemas.microsoft.com/office/drawing/2014/main" id="{C4EAE7AF-E8BB-4C25-85BD-CE8F1E001E57}"/>
              </a:ext>
            </a:extLst>
          </p:cNvPr>
          <p:cNvSpPr>
            <a:spLocks noChangeShapeType="1"/>
          </p:cNvSpPr>
          <p:nvPr/>
        </p:nvSpPr>
        <p:spPr bwMode="auto">
          <a:xfrm flipV="1">
            <a:off x="9067800" y="11430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8" name="Line 16">
            <a:extLst>
              <a:ext uri="{FF2B5EF4-FFF2-40B4-BE49-F238E27FC236}">
                <a16:creationId xmlns:a16="http://schemas.microsoft.com/office/drawing/2014/main" id="{38C4BFFF-EEA0-4D3B-9789-315F0738353B}"/>
              </a:ext>
            </a:extLst>
          </p:cNvPr>
          <p:cNvSpPr>
            <a:spLocks noChangeShapeType="1"/>
          </p:cNvSpPr>
          <p:nvPr/>
        </p:nvSpPr>
        <p:spPr bwMode="auto">
          <a:xfrm>
            <a:off x="9067800" y="1143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9" name="Line 17">
            <a:extLst>
              <a:ext uri="{FF2B5EF4-FFF2-40B4-BE49-F238E27FC236}">
                <a16:creationId xmlns:a16="http://schemas.microsoft.com/office/drawing/2014/main" id="{6E1B2C83-3453-4289-AB0E-5C5F58AB27D6}"/>
              </a:ext>
            </a:extLst>
          </p:cNvPr>
          <p:cNvSpPr>
            <a:spLocks noChangeShapeType="1"/>
          </p:cNvSpPr>
          <p:nvPr/>
        </p:nvSpPr>
        <p:spPr bwMode="auto">
          <a:xfrm>
            <a:off x="9601200" y="11430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0" name="Text Box 18">
            <a:extLst>
              <a:ext uri="{FF2B5EF4-FFF2-40B4-BE49-F238E27FC236}">
                <a16:creationId xmlns:a16="http://schemas.microsoft.com/office/drawing/2014/main" id="{1C6CE241-E09B-4491-A3F7-A991AB623009}"/>
              </a:ext>
            </a:extLst>
          </p:cNvPr>
          <p:cNvSpPr txBox="1">
            <a:spLocks noChangeArrowheads="1"/>
          </p:cNvSpPr>
          <p:nvPr/>
        </p:nvSpPr>
        <p:spPr bwMode="auto">
          <a:xfrm>
            <a:off x="9296400" y="5638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S</a:t>
            </a:r>
          </a:p>
        </p:txBody>
      </p:sp>
      <p:sp>
        <p:nvSpPr>
          <p:cNvPr id="28691" name="Text Box 19">
            <a:extLst>
              <a:ext uri="{FF2B5EF4-FFF2-40B4-BE49-F238E27FC236}">
                <a16:creationId xmlns:a16="http://schemas.microsoft.com/office/drawing/2014/main" id="{F9A9355A-B5CF-46AA-ACCD-3F9E0183621E}"/>
              </a:ext>
            </a:extLst>
          </p:cNvPr>
          <p:cNvSpPr txBox="1">
            <a:spLocks noChangeArrowheads="1"/>
          </p:cNvSpPr>
          <p:nvPr/>
        </p:nvSpPr>
        <p:spPr bwMode="auto">
          <a:xfrm>
            <a:off x="9296400" y="1447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F</a:t>
            </a:r>
          </a:p>
        </p:txBody>
      </p:sp>
      <p:sp>
        <p:nvSpPr>
          <p:cNvPr id="28692" name="Text Box 20">
            <a:extLst>
              <a:ext uri="{FF2B5EF4-FFF2-40B4-BE49-F238E27FC236}">
                <a16:creationId xmlns:a16="http://schemas.microsoft.com/office/drawing/2014/main" id="{72950A61-3379-4D9E-B694-B03F35165E2E}"/>
              </a:ext>
            </a:extLst>
          </p:cNvPr>
          <p:cNvSpPr txBox="1">
            <a:spLocks noChangeArrowheads="1"/>
          </p:cNvSpPr>
          <p:nvPr/>
        </p:nvSpPr>
        <p:spPr bwMode="auto">
          <a:xfrm>
            <a:off x="9296400" y="22860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B3952AE2-BBC1-47E1-BFA8-152DC22782F5}"/>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B4DBC2E0-C4EA-4E4F-82B5-4D3E698C7012}" type="slidenum">
              <a:rPr lang="en-US" altLang="en-US" sz="2000"/>
              <a:pPr/>
              <a:t>22</a:t>
            </a:fld>
            <a:endParaRPr lang="en-US" altLang="en-US" sz="2000"/>
          </a:p>
        </p:txBody>
      </p:sp>
      <p:sp>
        <p:nvSpPr>
          <p:cNvPr id="29699" name="Rectangle 2">
            <a:extLst>
              <a:ext uri="{FF2B5EF4-FFF2-40B4-BE49-F238E27FC236}">
                <a16:creationId xmlns:a16="http://schemas.microsoft.com/office/drawing/2014/main" id="{239CDD02-D0E6-4130-A207-EE5D02F4D75B}"/>
              </a:ext>
            </a:extLst>
          </p:cNvPr>
          <p:cNvSpPr>
            <a:spLocks noGrp="1" noChangeArrowheads="1"/>
          </p:cNvSpPr>
          <p:nvPr>
            <p:ph type="title"/>
          </p:nvPr>
        </p:nvSpPr>
        <p:spPr/>
        <p:txBody>
          <a:bodyPr/>
          <a:lstStyle/>
          <a:p>
            <a:r>
              <a:rPr lang="en-US" altLang="en-US"/>
              <a:t>Instruction Processing: EXECUTE</a:t>
            </a:r>
          </a:p>
        </p:txBody>
      </p:sp>
      <p:sp>
        <p:nvSpPr>
          <p:cNvPr id="29700" name="Rectangle 3">
            <a:extLst>
              <a:ext uri="{FF2B5EF4-FFF2-40B4-BE49-F238E27FC236}">
                <a16:creationId xmlns:a16="http://schemas.microsoft.com/office/drawing/2014/main" id="{448679BF-005A-4B22-9F88-ACB6376DF68A}"/>
              </a:ext>
            </a:extLst>
          </p:cNvPr>
          <p:cNvSpPr>
            <a:spLocks noGrp="1" noChangeArrowheads="1"/>
          </p:cNvSpPr>
          <p:nvPr>
            <p:ph type="body" idx="1"/>
          </p:nvPr>
        </p:nvSpPr>
        <p:spPr/>
        <p:txBody>
          <a:bodyPr/>
          <a:lstStyle/>
          <a:p>
            <a:r>
              <a:rPr lang="en-US" altLang="en-US"/>
              <a:t>Perform the operation, </a:t>
            </a:r>
            <a:br>
              <a:rPr lang="en-US" altLang="en-US"/>
            </a:br>
            <a:r>
              <a:rPr lang="en-US" altLang="en-US"/>
              <a:t>using the source operands.</a:t>
            </a:r>
          </a:p>
          <a:p>
            <a:endParaRPr lang="en-US" altLang="en-US"/>
          </a:p>
          <a:p>
            <a:r>
              <a:rPr lang="en-US" altLang="en-US"/>
              <a:t>Examples:</a:t>
            </a:r>
          </a:p>
          <a:p>
            <a:pPr lvl="1"/>
            <a:r>
              <a:rPr lang="en-US" altLang="en-US"/>
              <a:t>send operands to ALU and assert ADD signal</a:t>
            </a:r>
          </a:p>
          <a:p>
            <a:pPr lvl="1"/>
            <a:r>
              <a:rPr lang="en-US" altLang="en-US"/>
              <a:t>do nothing (e.g., for loads and stores)</a:t>
            </a:r>
          </a:p>
        </p:txBody>
      </p:sp>
      <p:sp>
        <p:nvSpPr>
          <p:cNvPr id="29701" name="Line 5">
            <a:extLst>
              <a:ext uri="{FF2B5EF4-FFF2-40B4-BE49-F238E27FC236}">
                <a16:creationId xmlns:a16="http://schemas.microsoft.com/office/drawing/2014/main" id="{5725DD44-2F62-4615-9228-B696A9CC3784}"/>
              </a:ext>
            </a:extLst>
          </p:cNvPr>
          <p:cNvSpPr>
            <a:spLocks noChangeShapeType="1"/>
          </p:cNvSpPr>
          <p:nvPr/>
        </p:nvSpPr>
        <p:spPr bwMode="auto">
          <a:xfrm>
            <a:off x="9601200" y="1905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2" name="Line 6">
            <a:extLst>
              <a:ext uri="{FF2B5EF4-FFF2-40B4-BE49-F238E27FC236}">
                <a16:creationId xmlns:a16="http://schemas.microsoft.com/office/drawing/2014/main" id="{96529B6C-FBC7-4BD7-A90A-39EECFE2BDEB}"/>
              </a:ext>
            </a:extLst>
          </p:cNvPr>
          <p:cNvSpPr>
            <a:spLocks noChangeShapeType="1"/>
          </p:cNvSpPr>
          <p:nvPr/>
        </p:nvSpPr>
        <p:spPr bwMode="auto">
          <a:xfrm>
            <a:off x="9625013" y="2743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3" name="Line 7">
            <a:extLst>
              <a:ext uri="{FF2B5EF4-FFF2-40B4-BE49-F238E27FC236}">
                <a16:creationId xmlns:a16="http://schemas.microsoft.com/office/drawing/2014/main" id="{ACB08361-394A-49F9-88FC-B8C98393E7F0}"/>
              </a:ext>
            </a:extLst>
          </p:cNvPr>
          <p:cNvSpPr>
            <a:spLocks noChangeShapeType="1"/>
          </p:cNvSpPr>
          <p:nvPr/>
        </p:nvSpPr>
        <p:spPr bwMode="auto">
          <a:xfrm>
            <a:off x="9601200" y="3581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4" name="Line 8">
            <a:extLst>
              <a:ext uri="{FF2B5EF4-FFF2-40B4-BE49-F238E27FC236}">
                <a16:creationId xmlns:a16="http://schemas.microsoft.com/office/drawing/2014/main" id="{26DB250A-7E34-461C-8092-8F86161B6CED}"/>
              </a:ext>
            </a:extLst>
          </p:cNvPr>
          <p:cNvSpPr>
            <a:spLocks noChangeShapeType="1"/>
          </p:cNvSpPr>
          <p:nvPr/>
        </p:nvSpPr>
        <p:spPr bwMode="auto">
          <a:xfrm>
            <a:off x="9580563" y="4419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5" name="Line 9">
            <a:extLst>
              <a:ext uri="{FF2B5EF4-FFF2-40B4-BE49-F238E27FC236}">
                <a16:creationId xmlns:a16="http://schemas.microsoft.com/office/drawing/2014/main" id="{679D5C4B-E44C-42F6-9F22-FEE195CCC23E}"/>
              </a:ext>
            </a:extLst>
          </p:cNvPr>
          <p:cNvSpPr>
            <a:spLocks noChangeShapeType="1"/>
          </p:cNvSpPr>
          <p:nvPr/>
        </p:nvSpPr>
        <p:spPr bwMode="auto">
          <a:xfrm>
            <a:off x="9594850" y="5257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6" name="Text Box 10">
            <a:extLst>
              <a:ext uri="{FF2B5EF4-FFF2-40B4-BE49-F238E27FC236}">
                <a16:creationId xmlns:a16="http://schemas.microsoft.com/office/drawing/2014/main" id="{83BC7CA7-BD66-4AC9-8FB7-6018ACAC3895}"/>
              </a:ext>
            </a:extLst>
          </p:cNvPr>
          <p:cNvSpPr txBox="1">
            <a:spLocks noChangeArrowheads="1"/>
          </p:cNvSpPr>
          <p:nvPr/>
        </p:nvSpPr>
        <p:spPr bwMode="auto">
          <a:xfrm>
            <a:off x="9296400" y="31242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EA</a:t>
            </a:r>
          </a:p>
        </p:txBody>
      </p:sp>
      <p:sp>
        <p:nvSpPr>
          <p:cNvPr id="29707" name="Text Box 11">
            <a:extLst>
              <a:ext uri="{FF2B5EF4-FFF2-40B4-BE49-F238E27FC236}">
                <a16:creationId xmlns:a16="http://schemas.microsoft.com/office/drawing/2014/main" id="{18302A67-1E38-4350-811A-A4B9F62D1E39}"/>
              </a:ext>
            </a:extLst>
          </p:cNvPr>
          <p:cNvSpPr txBox="1">
            <a:spLocks noChangeArrowheads="1"/>
          </p:cNvSpPr>
          <p:nvPr/>
        </p:nvSpPr>
        <p:spPr bwMode="auto">
          <a:xfrm>
            <a:off x="9296400" y="39624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OP</a:t>
            </a:r>
          </a:p>
        </p:txBody>
      </p:sp>
      <p:sp>
        <p:nvSpPr>
          <p:cNvPr id="29708" name="Text Box 12">
            <a:extLst>
              <a:ext uri="{FF2B5EF4-FFF2-40B4-BE49-F238E27FC236}">
                <a16:creationId xmlns:a16="http://schemas.microsoft.com/office/drawing/2014/main" id="{64D43D27-61B7-47D5-907C-0D3AEF5AF2CD}"/>
              </a:ext>
            </a:extLst>
          </p:cNvPr>
          <p:cNvSpPr txBox="1">
            <a:spLocks noChangeArrowheads="1"/>
          </p:cNvSpPr>
          <p:nvPr/>
        </p:nvSpPr>
        <p:spPr bwMode="auto">
          <a:xfrm>
            <a:off x="9296400" y="4800601"/>
            <a:ext cx="685800" cy="466725"/>
          </a:xfrm>
          <a:prstGeom prst="rect">
            <a:avLst/>
          </a:prstGeom>
          <a:solidFill>
            <a:schemeClr val="accent2"/>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a:solidFill>
                  <a:schemeClr val="bg1"/>
                </a:solidFill>
              </a:rPr>
              <a:t>EX</a:t>
            </a:r>
          </a:p>
        </p:txBody>
      </p:sp>
      <p:sp>
        <p:nvSpPr>
          <p:cNvPr id="29709" name="Line 13">
            <a:extLst>
              <a:ext uri="{FF2B5EF4-FFF2-40B4-BE49-F238E27FC236}">
                <a16:creationId xmlns:a16="http://schemas.microsoft.com/office/drawing/2014/main" id="{B1511D67-634B-4FCA-A6AC-42B0095603F1}"/>
              </a:ext>
            </a:extLst>
          </p:cNvPr>
          <p:cNvSpPr>
            <a:spLocks noChangeShapeType="1"/>
          </p:cNvSpPr>
          <p:nvPr/>
        </p:nvSpPr>
        <p:spPr bwMode="auto">
          <a:xfrm>
            <a:off x="9601200" y="60960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0" name="Line 14">
            <a:extLst>
              <a:ext uri="{FF2B5EF4-FFF2-40B4-BE49-F238E27FC236}">
                <a16:creationId xmlns:a16="http://schemas.microsoft.com/office/drawing/2014/main" id="{E7595F75-1EE9-45CB-9BDC-F779AFA32B3D}"/>
              </a:ext>
            </a:extLst>
          </p:cNvPr>
          <p:cNvSpPr>
            <a:spLocks noChangeShapeType="1"/>
          </p:cNvSpPr>
          <p:nvPr/>
        </p:nvSpPr>
        <p:spPr bwMode="auto">
          <a:xfrm flipH="1">
            <a:off x="9067800" y="64008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1" name="Line 15">
            <a:extLst>
              <a:ext uri="{FF2B5EF4-FFF2-40B4-BE49-F238E27FC236}">
                <a16:creationId xmlns:a16="http://schemas.microsoft.com/office/drawing/2014/main" id="{6EDD0251-05AC-4592-957B-51D3827AD2C0}"/>
              </a:ext>
            </a:extLst>
          </p:cNvPr>
          <p:cNvSpPr>
            <a:spLocks noChangeShapeType="1"/>
          </p:cNvSpPr>
          <p:nvPr/>
        </p:nvSpPr>
        <p:spPr bwMode="auto">
          <a:xfrm flipV="1">
            <a:off x="9067800" y="11430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2" name="Line 16">
            <a:extLst>
              <a:ext uri="{FF2B5EF4-FFF2-40B4-BE49-F238E27FC236}">
                <a16:creationId xmlns:a16="http://schemas.microsoft.com/office/drawing/2014/main" id="{6271BB93-7AFD-4F5B-9C47-C2E140EA14ED}"/>
              </a:ext>
            </a:extLst>
          </p:cNvPr>
          <p:cNvSpPr>
            <a:spLocks noChangeShapeType="1"/>
          </p:cNvSpPr>
          <p:nvPr/>
        </p:nvSpPr>
        <p:spPr bwMode="auto">
          <a:xfrm>
            <a:off x="9067800" y="1143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3" name="Line 17">
            <a:extLst>
              <a:ext uri="{FF2B5EF4-FFF2-40B4-BE49-F238E27FC236}">
                <a16:creationId xmlns:a16="http://schemas.microsoft.com/office/drawing/2014/main" id="{DAC833FD-DCFE-40B9-ACF2-98FAAD849621}"/>
              </a:ext>
            </a:extLst>
          </p:cNvPr>
          <p:cNvSpPr>
            <a:spLocks noChangeShapeType="1"/>
          </p:cNvSpPr>
          <p:nvPr/>
        </p:nvSpPr>
        <p:spPr bwMode="auto">
          <a:xfrm>
            <a:off x="9601200" y="11430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4" name="Text Box 18">
            <a:extLst>
              <a:ext uri="{FF2B5EF4-FFF2-40B4-BE49-F238E27FC236}">
                <a16:creationId xmlns:a16="http://schemas.microsoft.com/office/drawing/2014/main" id="{55738763-D5F9-4106-9C66-CE9E946F68E4}"/>
              </a:ext>
            </a:extLst>
          </p:cNvPr>
          <p:cNvSpPr txBox="1">
            <a:spLocks noChangeArrowheads="1"/>
          </p:cNvSpPr>
          <p:nvPr/>
        </p:nvSpPr>
        <p:spPr bwMode="auto">
          <a:xfrm>
            <a:off x="9296400" y="5638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S</a:t>
            </a:r>
          </a:p>
        </p:txBody>
      </p:sp>
      <p:sp>
        <p:nvSpPr>
          <p:cNvPr id="29715" name="Text Box 19">
            <a:extLst>
              <a:ext uri="{FF2B5EF4-FFF2-40B4-BE49-F238E27FC236}">
                <a16:creationId xmlns:a16="http://schemas.microsoft.com/office/drawing/2014/main" id="{F2A8FBDB-60E3-4A8E-8819-453276668FDF}"/>
              </a:ext>
            </a:extLst>
          </p:cNvPr>
          <p:cNvSpPr txBox="1">
            <a:spLocks noChangeArrowheads="1"/>
          </p:cNvSpPr>
          <p:nvPr/>
        </p:nvSpPr>
        <p:spPr bwMode="auto">
          <a:xfrm>
            <a:off x="9296400" y="1447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F</a:t>
            </a:r>
          </a:p>
        </p:txBody>
      </p:sp>
      <p:sp>
        <p:nvSpPr>
          <p:cNvPr id="29716" name="Text Box 20">
            <a:extLst>
              <a:ext uri="{FF2B5EF4-FFF2-40B4-BE49-F238E27FC236}">
                <a16:creationId xmlns:a16="http://schemas.microsoft.com/office/drawing/2014/main" id="{B51FA0C7-554E-43A1-B270-A0AFDD3E99A6}"/>
              </a:ext>
            </a:extLst>
          </p:cNvPr>
          <p:cNvSpPr txBox="1">
            <a:spLocks noChangeArrowheads="1"/>
          </p:cNvSpPr>
          <p:nvPr/>
        </p:nvSpPr>
        <p:spPr bwMode="auto">
          <a:xfrm>
            <a:off x="9296400" y="22860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396BD98D-24AF-49B5-AC73-7DDD1A1CA37C}"/>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EB42EE2D-301B-4210-816E-914D3E9781DB}" type="slidenum">
              <a:rPr lang="en-US" altLang="en-US" sz="2000"/>
              <a:pPr/>
              <a:t>23</a:t>
            </a:fld>
            <a:endParaRPr lang="en-US" altLang="en-US" sz="2000"/>
          </a:p>
        </p:txBody>
      </p:sp>
      <p:sp>
        <p:nvSpPr>
          <p:cNvPr id="30723" name="Rectangle 2">
            <a:extLst>
              <a:ext uri="{FF2B5EF4-FFF2-40B4-BE49-F238E27FC236}">
                <a16:creationId xmlns:a16="http://schemas.microsoft.com/office/drawing/2014/main" id="{CAFB8BD7-9591-442D-9526-DC1C82073D72}"/>
              </a:ext>
            </a:extLst>
          </p:cNvPr>
          <p:cNvSpPr>
            <a:spLocks noGrp="1" noChangeArrowheads="1"/>
          </p:cNvSpPr>
          <p:nvPr>
            <p:ph type="title"/>
          </p:nvPr>
        </p:nvSpPr>
        <p:spPr/>
        <p:txBody>
          <a:bodyPr/>
          <a:lstStyle/>
          <a:p>
            <a:r>
              <a:rPr lang="en-US" altLang="en-US"/>
              <a:t>Instruction Processing: STORE RESULT</a:t>
            </a:r>
          </a:p>
        </p:txBody>
      </p:sp>
      <p:sp>
        <p:nvSpPr>
          <p:cNvPr id="30724" name="Rectangle 3">
            <a:extLst>
              <a:ext uri="{FF2B5EF4-FFF2-40B4-BE49-F238E27FC236}">
                <a16:creationId xmlns:a16="http://schemas.microsoft.com/office/drawing/2014/main" id="{673B72D4-002D-46AC-BB27-8998088D26A0}"/>
              </a:ext>
            </a:extLst>
          </p:cNvPr>
          <p:cNvSpPr>
            <a:spLocks noGrp="1" noChangeArrowheads="1"/>
          </p:cNvSpPr>
          <p:nvPr>
            <p:ph type="body" idx="1"/>
          </p:nvPr>
        </p:nvSpPr>
        <p:spPr/>
        <p:txBody>
          <a:bodyPr/>
          <a:lstStyle/>
          <a:p>
            <a:r>
              <a:rPr lang="en-US" altLang="en-US" dirty="0"/>
              <a:t>Write results to destination.</a:t>
            </a:r>
            <a:br>
              <a:rPr lang="en-US" altLang="en-US" dirty="0"/>
            </a:br>
            <a:r>
              <a:rPr lang="en-US" altLang="en-US" dirty="0"/>
              <a:t>(register or memory)</a:t>
            </a:r>
          </a:p>
          <a:p>
            <a:endParaRPr lang="en-US" altLang="en-US" dirty="0"/>
          </a:p>
          <a:p>
            <a:r>
              <a:rPr lang="en-US" altLang="en-US" dirty="0"/>
              <a:t>Examples:</a:t>
            </a:r>
          </a:p>
          <a:p>
            <a:pPr lvl="1"/>
            <a:r>
              <a:rPr lang="en-US" altLang="en-US" dirty="0"/>
              <a:t>result of ADD is placed in destination register</a:t>
            </a:r>
          </a:p>
          <a:p>
            <a:pPr lvl="1"/>
            <a:r>
              <a:rPr lang="en-US" altLang="en-US" dirty="0"/>
              <a:t>result of memory load is placed in destination register</a:t>
            </a:r>
          </a:p>
          <a:p>
            <a:pPr lvl="1"/>
            <a:r>
              <a:rPr lang="en-US" altLang="en-US" dirty="0"/>
              <a:t>for store instruction, data is stored to memory</a:t>
            </a:r>
          </a:p>
          <a:p>
            <a:pPr lvl="2"/>
            <a:r>
              <a:rPr lang="en-US" altLang="en-US" dirty="0"/>
              <a:t>write address to MAR, data to MDR</a:t>
            </a:r>
          </a:p>
          <a:p>
            <a:pPr lvl="2"/>
            <a:r>
              <a:rPr lang="en-US" altLang="en-US" dirty="0"/>
              <a:t>assert WRITE signal to memory</a:t>
            </a:r>
          </a:p>
        </p:txBody>
      </p:sp>
      <p:sp>
        <p:nvSpPr>
          <p:cNvPr id="30725" name="Line 5">
            <a:extLst>
              <a:ext uri="{FF2B5EF4-FFF2-40B4-BE49-F238E27FC236}">
                <a16:creationId xmlns:a16="http://schemas.microsoft.com/office/drawing/2014/main" id="{05E0469D-82F3-46A3-B231-9F22138A9DB8}"/>
              </a:ext>
            </a:extLst>
          </p:cNvPr>
          <p:cNvSpPr>
            <a:spLocks noChangeShapeType="1"/>
          </p:cNvSpPr>
          <p:nvPr/>
        </p:nvSpPr>
        <p:spPr bwMode="auto">
          <a:xfrm>
            <a:off x="9601200" y="19050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6" name="Line 6">
            <a:extLst>
              <a:ext uri="{FF2B5EF4-FFF2-40B4-BE49-F238E27FC236}">
                <a16:creationId xmlns:a16="http://schemas.microsoft.com/office/drawing/2014/main" id="{3AF39BE9-8459-4713-8953-A964660DC92C}"/>
              </a:ext>
            </a:extLst>
          </p:cNvPr>
          <p:cNvSpPr>
            <a:spLocks noChangeShapeType="1"/>
          </p:cNvSpPr>
          <p:nvPr/>
        </p:nvSpPr>
        <p:spPr bwMode="auto">
          <a:xfrm>
            <a:off x="9625013" y="27432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Line 7">
            <a:extLst>
              <a:ext uri="{FF2B5EF4-FFF2-40B4-BE49-F238E27FC236}">
                <a16:creationId xmlns:a16="http://schemas.microsoft.com/office/drawing/2014/main" id="{DAA3DDB1-FED8-4A45-891A-B097B60EAB6E}"/>
              </a:ext>
            </a:extLst>
          </p:cNvPr>
          <p:cNvSpPr>
            <a:spLocks noChangeShapeType="1"/>
          </p:cNvSpPr>
          <p:nvPr/>
        </p:nvSpPr>
        <p:spPr bwMode="auto">
          <a:xfrm>
            <a:off x="9601200" y="35814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8" name="Line 8">
            <a:extLst>
              <a:ext uri="{FF2B5EF4-FFF2-40B4-BE49-F238E27FC236}">
                <a16:creationId xmlns:a16="http://schemas.microsoft.com/office/drawing/2014/main" id="{6036BCC1-6890-4D63-890F-3956A4D9DCCA}"/>
              </a:ext>
            </a:extLst>
          </p:cNvPr>
          <p:cNvSpPr>
            <a:spLocks noChangeShapeType="1"/>
          </p:cNvSpPr>
          <p:nvPr/>
        </p:nvSpPr>
        <p:spPr bwMode="auto">
          <a:xfrm>
            <a:off x="9580563" y="44196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9" name="Line 9">
            <a:extLst>
              <a:ext uri="{FF2B5EF4-FFF2-40B4-BE49-F238E27FC236}">
                <a16:creationId xmlns:a16="http://schemas.microsoft.com/office/drawing/2014/main" id="{6AB89F1E-4655-435F-8125-E9D260351DB9}"/>
              </a:ext>
            </a:extLst>
          </p:cNvPr>
          <p:cNvSpPr>
            <a:spLocks noChangeShapeType="1"/>
          </p:cNvSpPr>
          <p:nvPr/>
        </p:nvSpPr>
        <p:spPr bwMode="auto">
          <a:xfrm>
            <a:off x="9594850" y="5257800"/>
            <a:ext cx="0" cy="3810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Text Box 10">
            <a:extLst>
              <a:ext uri="{FF2B5EF4-FFF2-40B4-BE49-F238E27FC236}">
                <a16:creationId xmlns:a16="http://schemas.microsoft.com/office/drawing/2014/main" id="{25B9A874-8C4E-4910-85A8-FAA851755E8F}"/>
              </a:ext>
            </a:extLst>
          </p:cNvPr>
          <p:cNvSpPr txBox="1">
            <a:spLocks noChangeArrowheads="1"/>
          </p:cNvSpPr>
          <p:nvPr/>
        </p:nvSpPr>
        <p:spPr bwMode="auto">
          <a:xfrm>
            <a:off x="9296400" y="31242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EA</a:t>
            </a:r>
          </a:p>
        </p:txBody>
      </p:sp>
      <p:sp>
        <p:nvSpPr>
          <p:cNvPr id="30731" name="Text Box 11">
            <a:extLst>
              <a:ext uri="{FF2B5EF4-FFF2-40B4-BE49-F238E27FC236}">
                <a16:creationId xmlns:a16="http://schemas.microsoft.com/office/drawing/2014/main" id="{1E70C438-9077-426F-B3DE-7F02CC8B4EB2}"/>
              </a:ext>
            </a:extLst>
          </p:cNvPr>
          <p:cNvSpPr txBox="1">
            <a:spLocks noChangeArrowheads="1"/>
          </p:cNvSpPr>
          <p:nvPr/>
        </p:nvSpPr>
        <p:spPr bwMode="auto">
          <a:xfrm>
            <a:off x="9296400" y="39624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OP</a:t>
            </a:r>
          </a:p>
        </p:txBody>
      </p:sp>
      <p:sp>
        <p:nvSpPr>
          <p:cNvPr id="30732" name="Text Box 12">
            <a:extLst>
              <a:ext uri="{FF2B5EF4-FFF2-40B4-BE49-F238E27FC236}">
                <a16:creationId xmlns:a16="http://schemas.microsoft.com/office/drawing/2014/main" id="{221A5E49-64F6-4485-A2F7-426A0EED4B3A}"/>
              </a:ext>
            </a:extLst>
          </p:cNvPr>
          <p:cNvSpPr txBox="1">
            <a:spLocks noChangeArrowheads="1"/>
          </p:cNvSpPr>
          <p:nvPr/>
        </p:nvSpPr>
        <p:spPr bwMode="auto">
          <a:xfrm>
            <a:off x="9296400" y="48006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EX</a:t>
            </a:r>
          </a:p>
        </p:txBody>
      </p:sp>
      <p:sp>
        <p:nvSpPr>
          <p:cNvPr id="30733" name="Line 13">
            <a:extLst>
              <a:ext uri="{FF2B5EF4-FFF2-40B4-BE49-F238E27FC236}">
                <a16:creationId xmlns:a16="http://schemas.microsoft.com/office/drawing/2014/main" id="{87E5E47C-EB66-41DF-8489-78858FC526C9}"/>
              </a:ext>
            </a:extLst>
          </p:cNvPr>
          <p:cNvSpPr>
            <a:spLocks noChangeShapeType="1"/>
          </p:cNvSpPr>
          <p:nvPr/>
        </p:nvSpPr>
        <p:spPr bwMode="auto">
          <a:xfrm>
            <a:off x="9601200" y="6096000"/>
            <a:ext cx="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Line 14">
            <a:extLst>
              <a:ext uri="{FF2B5EF4-FFF2-40B4-BE49-F238E27FC236}">
                <a16:creationId xmlns:a16="http://schemas.microsoft.com/office/drawing/2014/main" id="{BC8A3ECA-3B47-4030-BA9F-BA572524358B}"/>
              </a:ext>
            </a:extLst>
          </p:cNvPr>
          <p:cNvSpPr>
            <a:spLocks noChangeShapeType="1"/>
          </p:cNvSpPr>
          <p:nvPr/>
        </p:nvSpPr>
        <p:spPr bwMode="auto">
          <a:xfrm flipH="1">
            <a:off x="9067800" y="64008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5" name="Line 15">
            <a:extLst>
              <a:ext uri="{FF2B5EF4-FFF2-40B4-BE49-F238E27FC236}">
                <a16:creationId xmlns:a16="http://schemas.microsoft.com/office/drawing/2014/main" id="{03802098-FAD0-4D27-BAF4-F4621F23461C}"/>
              </a:ext>
            </a:extLst>
          </p:cNvPr>
          <p:cNvSpPr>
            <a:spLocks noChangeShapeType="1"/>
          </p:cNvSpPr>
          <p:nvPr/>
        </p:nvSpPr>
        <p:spPr bwMode="auto">
          <a:xfrm flipV="1">
            <a:off x="9067800" y="1143000"/>
            <a:ext cx="0" cy="5257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6" name="Line 16">
            <a:extLst>
              <a:ext uri="{FF2B5EF4-FFF2-40B4-BE49-F238E27FC236}">
                <a16:creationId xmlns:a16="http://schemas.microsoft.com/office/drawing/2014/main" id="{9D7FD70F-43A0-4764-B34C-BA4209CC6D6A}"/>
              </a:ext>
            </a:extLst>
          </p:cNvPr>
          <p:cNvSpPr>
            <a:spLocks noChangeShapeType="1"/>
          </p:cNvSpPr>
          <p:nvPr/>
        </p:nvSpPr>
        <p:spPr bwMode="auto">
          <a:xfrm>
            <a:off x="9067800" y="1143000"/>
            <a:ext cx="5334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7" name="Line 17">
            <a:extLst>
              <a:ext uri="{FF2B5EF4-FFF2-40B4-BE49-F238E27FC236}">
                <a16:creationId xmlns:a16="http://schemas.microsoft.com/office/drawing/2014/main" id="{2B7632D7-B1F4-4316-B8A6-94175FA36AFF}"/>
              </a:ext>
            </a:extLst>
          </p:cNvPr>
          <p:cNvSpPr>
            <a:spLocks noChangeShapeType="1"/>
          </p:cNvSpPr>
          <p:nvPr/>
        </p:nvSpPr>
        <p:spPr bwMode="auto">
          <a:xfrm>
            <a:off x="9601200" y="1143000"/>
            <a:ext cx="0" cy="3048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8" name="Text Box 18">
            <a:extLst>
              <a:ext uri="{FF2B5EF4-FFF2-40B4-BE49-F238E27FC236}">
                <a16:creationId xmlns:a16="http://schemas.microsoft.com/office/drawing/2014/main" id="{FC7B20E3-8710-476D-B0BB-F023DAD03F22}"/>
              </a:ext>
            </a:extLst>
          </p:cNvPr>
          <p:cNvSpPr txBox="1">
            <a:spLocks noChangeArrowheads="1"/>
          </p:cNvSpPr>
          <p:nvPr/>
        </p:nvSpPr>
        <p:spPr bwMode="auto">
          <a:xfrm>
            <a:off x="9296400" y="5638801"/>
            <a:ext cx="685800" cy="466725"/>
          </a:xfrm>
          <a:prstGeom prst="rect">
            <a:avLst/>
          </a:prstGeom>
          <a:solidFill>
            <a:schemeClr val="accent2"/>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b="1">
                <a:solidFill>
                  <a:schemeClr val="bg1"/>
                </a:solidFill>
              </a:rPr>
              <a:t>S</a:t>
            </a:r>
          </a:p>
        </p:txBody>
      </p:sp>
      <p:sp>
        <p:nvSpPr>
          <p:cNvPr id="30739" name="Text Box 19">
            <a:extLst>
              <a:ext uri="{FF2B5EF4-FFF2-40B4-BE49-F238E27FC236}">
                <a16:creationId xmlns:a16="http://schemas.microsoft.com/office/drawing/2014/main" id="{2B75C7E1-4D2F-46FF-A07E-D525A5002984}"/>
              </a:ext>
            </a:extLst>
          </p:cNvPr>
          <p:cNvSpPr txBox="1">
            <a:spLocks noChangeArrowheads="1"/>
          </p:cNvSpPr>
          <p:nvPr/>
        </p:nvSpPr>
        <p:spPr bwMode="auto">
          <a:xfrm>
            <a:off x="9296400" y="14478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F</a:t>
            </a:r>
          </a:p>
        </p:txBody>
      </p:sp>
      <p:sp>
        <p:nvSpPr>
          <p:cNvPr id="30740" name="Text Box 20">
            <a:extLst>
              <a:ext uri="{FF2B5EF4-FFF2-40B4-BE49-F238E27FC236}">
                <a16:creationId xmlns:a16="http://schemas.microsoft.com/office/drawing/2014/main" id="{29A37517-A31F-4C4B-B3B5-6888F1C8F710}"/>
              </a:ext>
            </a:extLst>
          </p:cNvPr>
          <p:cNvSpPr txBox="1">
            <a:spLocks noChangeArrowheads="1"/>
          </p:cNvSpPr>
          <p:nvPr/>
        </p:nvSpPr>
        <p:spPr bwMode="auto">
          <a:xfrm>
            <a:off x="9296400" y="2286001"/>
            <a:ext cx="685800" cy="466725"/>
          </a:xfrm>
          <a:prstGeom prst="rect">
            <a:avLst/>
          </a:prstGeom>
          <a:solidFill>
            <a:schemeClr val="bg1"/>
          </a:solidFill>
          <a:ln w="9525">
            <a:solidFill>
              <a:schemeClr val="accent2"/>
            </a:solidFill>
            <a:miter lim="800000"/>
            <a:headEnd/>
            <a:tailEnd/>
          </a:ln>
          <a:effectLst>
            <a:outerShdw dist="35921" dir="2700000" algn="ctr" rotWithShape="0">
              <a:srgbClr val="336699"/>
            </a:outerShdw>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a:solidFill>
                  <a:schemeClr val="accent2"/>
                </a:solidFill>
              </a:rPr>
              <a:t>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F513BF4E-277D-426B-88B4-3EA4772E9528}"/>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EDEF9D0A-066F-4F38-827A-AAC425BA8238}" type="slidenum">
              <a:rPr lang="en-US" altLang="en-US" sz="2000"/>
              <a:pPr/>
              <a:t>24</a:t>
            </a:fld>
            <a:endParaRPr lang="en-US" altLang="en-US" sz="2000"/>
          </a:p>
        </p:txBody>
      </p:sp>
      <p:sp>
        <p:nvSpPr>
          <p:cNvPr id="31747" name="Rectangle 2">
            <a:extLst>
              <a:ext uri="{FF2B5EF4-FFF2-40B4-BE49-F238E27FC236}">
                <a16:creationId xmlns:a16="http://schemas.microsoft.com/office/drawing/2014/main" id="{A0CD1426-BB43-4269-B56A-311F1B5D2D5F}"/>
              </a:ext>
            </a:extLst>
          </p:cNvPr>
          <p:cNvSpPr>
            <a:spLocks noGrp="1" noChangeArrowheads="1"/>
          </p:cNvSpPr>
          <p:nvPr>
            <p:ph type="title"/>
          </p:nvPr>
        </p:nvSpPr>
        <p:spPr/>
        <p:txBody>
          <a:bodyPr/>
          <a:lstStyle/>
          <a:p>
            <a:r>
              <a:rPr lang="en-US" altLang="en-US"/>
              <a:t>Changing the Sequence of Instructions</a:t>
            </a:r>
          </a:p>
        </p:txBody>
      </p:sp>
      <p:sp>
        <p:nvSpPr>
          <p:cNvPr id="31748" name="Rectangle 3">
            <a:extLst>
              <a:ext uri="{FF2B5EF4-FFF2-40B4-BE49-F238E27FC236}">
                <a16:creationId xmlns:a16="http://schemas.microsoft.com/office/drawing/2014/main" id="{F67DD1F0-9DB2-465C-A432-34A6A6B9A6E5}"/>
              </a:ext>
            </a:extLst>
          </p:cNvPr>
          <p:cNvSpPr>
            <a:spLocks noGrp="1" noChangeArrowheads="1"/>
          </p:cNvSpPr>
          <p:nvPr>
            <p:ph type="body" idx="1"/>
          </p:nvPr>
        </p:nvSpPr>
        <p:spPr>
          <a:xfrm>
            <a:off x="1752600" y="1143000"/>
            <a:ext cx="8534400" cy="5105400"/>
          </a:xfrm>
        </p:spPr>
        <p:txBody>
          <a:bodyPr/>
          <a:lstStyle/>
          <a:p>
            <a:pPr>
              <a:lnSpc>
                <a:spcPct val="90000"/>
              </a:lnSpc>
            </a:pPr>
            <a:r>
              <a:rPr lang="en-US" altLang="en-US" dirty="0"/>
              <a:t>In the FETCH phase,</a:t>
            </a:r>
            <a:br>
              <a:rPr lang="en-US" altLang="en-US" dirty="0"/>
            </a:br>
            <a:r>
              <a:rPr lang="en-US" altLang="en-US" dirty="0"/>
              <a:t>we increment the Program Counter by 1.</a:t>
            </a:r>
          </a:p>
          <a:p>
            <a:pPr>
              <a:lnSpc>
                <a:spcPct val="90000"/>
              </a:lnSpc>
            </a:pPr>
            <a:endParaRPr lang="en-US" altLang="en-US" dirty="0"/>
          </a:p>
          <a:p>
            <a:pPr>
              <a:lnSpc>
                <a:spcPct val="90000"/>
              </a:lnSpc>
            </a:pPr>
            <a:r>
              <a:rPr lang="en-US" altLang="en-US" dirty="0"/>
              <a:t>What if we don’t want to always execute the instruction</a:t>
            </a:r>
            <a:br>
              <a:rPr lang="en-US" altLang="en-US" dirty="0"/>
            </a:br>
            <a:r>
              <a:rPr lang="en-US" altLang="en-US" dirty="0"/>
              <a:t>that follows this one?</a:t>
            </a:r>
          </a:p>
          <a:p>
            <a:pPr lvl="1">
              <a:lnSpc>
                <a:spcPct val="90000"/>
              </a:lnSpc>
            </a:pPr>
            <a:r>
              <a:rPr lang="en-US" altLang="en-US" dirty="0"/>
              <a:t>examples: loop, if-then, function call</a:t>
            </a:r>
          </a:p>
          <a:p>
            <a:pPr>
              <a:lnSpc>
                <a:spcPct val="90000"/>
              </a:lnSpc>
            </a:pPr>
            <a:endParaRPr lang="en-US" altLang="en-US" dirty="0"/>
          </a:p>
          <a:p>
            <a:pPr>
              <a:lnSpc>
                <a:spcPct val="90000"/>
              </a:lnSpc>
            </a:pPr>
            <a:r>
              <a:rPr lang="en-US" altLang="en-US" dirty="0"/>
              <a:t>Need special instructions that change the contents </a:t>
            </a:r>
            <a:br>
              <a:rPr lang="en-US" altLang="en-US" dirty="0"/>
            </a:br>
            <a:r>
              <a:rPr lang="en-US" altLang="en-US" dirty="0"/>
              <a:t>of the PC.</a:t>
            </a:r>
          </a:p>
          <a:p>
            <a:pPr>
              <a:lnSpc>
                <a:spcPct val="90000"/>
              </a:lnSpc>
            </a:pPr>
            <a:r>
              <a:rPr lang="en-US" altLang="en-US" dirty="0"/>
              <a:t>These are called </a:t>
            </a:r>
            <a:r>
              <a:rPr lang="en-US" altLang="en-US" i="1" dirty="0">
                <a:solidFill>
                  <a:srgbClr val="CE0000"/>
                </a:solidFill>
              </a:rPr>
              <a:t>control instructions</a:t>
            </a:r>
            <a:r>
              <a:rPr lang="en-US" altLang="en-US" dirty="0"/>
              <a:t>.</a:t>
            </a:r>
          </a:p>
          <a:p>
            <a:pPr lvl="1">
              <a:lnSpc>
                <a:spcPct val="90000"/>
              </a:lnSpc>
            </a:pPr>
            <a:r>
              <a:rPr lang="en-US" altLang="en-US" dirty="0">
                <a:solidFill>
                  <a:srgbClr val="CE0000"/>
                </a:solidFill>
              </a:rPr>
              <a:t>jumps</a:t>
            </a:r>
            <a:r>
              <a:rPr lang="en-US" altLang="en-US" dirty="0"/>
              <a:t> are unconditional -- they always change the PC</a:t>
            </a:r>
          </a:p>
          <a:p>
            <a:pPr lvl="1">
              <a:lnSpc>
                <a:spcPct val="90000"/>
              </a:lnSpc>
            </a:pPr>
            <a:r>
              <a:rPr lang="en-US" altLang="en-US" dirty="0">
                <a:solidFill>
                  <a:srgbClr val="CE0000"/>
                </a:solidFill>
              </a:rPr>
              <a:t>branches</a:t>
            </a:r>
            <a:r>
              <a:rPr lang="en-US" altLang="en-US" dirty="0"/>
              <a:t> are conditional -- they change the PC only if</a:t>
            </a:r>
            <a:br>
              <a:rPr lang="en-US" altLang="en-US" dirty="0"/>
            </a:br>
            <a:r>
              <a:rPr lang="en-US" altLang="en-US" dirty="0"/>
              <a:t>some condition is true (e.g., the result of an ADD is zero)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E84852A7-AA14-49CD-8BD0-524D82C9CC05}"/>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C9320952-AC6F-44EB-807A-656206A2E441}" type="slidenum">
              <a:rPr lang="en-US" altLang="en-US" sz="2000"/>
              <a:pPr/>
              <a:t>25</a:t>
            </a:fld>
            <a:endParaRPr lang="en-US" altLang="en-US" sz="2000"/>
          </a:p>
        </p:txBody>
      </p:sp>
      <p:sp>
        <p:nvSpPr>
          <p:cNvPr id="32771" name="Rectangle 2">
            <a:extLst>
              <a:ext uri="{FF2B5EF4-FFF2-40B4-BE49-F238E27FC236}">
                <a16:creationId xmlns:a16="http://schemas.microsoft.com/office/drawing/2014/main" id="{8EF5D288-458B-424D-8302-0F163FE8DC65}"/>
              </a:ext>
            </a:extLst>
          </p:cNvPr>
          <p:cNvSpPr>
            <a:spLocks noGrp="1" noChangeArrowheads="1"/>
          </p:cNvSpPr>
          <p:nvPr>
            <p:ph type="title"/>
          </p:nvPr>
        </p:nvSpPr>
        <p:spPr/>
        <p:txBody>
          <a:bodyPr/>
          <a:lstStyle/>
          <a:p>
            <a:r>
              <a:rPr lang="en-US" altLang="en-US"/>
              <a:t>Example: LC-3 JMP Instruction</a:t>
            </a:r>
          </a:p>
        </p:txBody>
      </p:sp>
      <p:sp>
        <p:nvSpPr>
          <p:cNvPr id="32772" name="Rectangle 3">
            <a:extLst>
              <a:ext uri="{FF2B5EF4-FFF2-40B4-BE49-F238E27FC236}">
                <a16:creationId xmlns:a16="http://schemas.microsoft.com/office/drawing/2014/main" id="{07B2BFA7-A15E-4243-B983-62E5D0B2E948}"/>
              </a:ext>
            </a:extLst>
          </p:cNvPr>
          <p:cNvSpPr>
            <a:spLocks noGrp="1" noChangeArrowheads="1"/>
          </p:cNvSpPr>
          <p:nvPr>
            <p:ph type="body" idx="1"/>
          </p:nvPr>
        </p:nvSpPr>
        <p:spPr/>
        <p:txBody>
          <a:bodyPr/>
          <a:lstStyle/>
          <a:p>
            <a:r>
              <a:rPr lang="en-US" altLang="en-US"/>
              <a:t>Set the PC to the value contained in a register.  This becomes the address of the next instruction to fetch.</a:t>
            </a:r>
          </a:p>
        </p:txBody>
      </p:sp>
      <p:sp>
        <p:nvSpPr>
          <p:cNvPr id="32773" name="Text Box 6">
            <a:extLst>
              <a:ext uri="{FF2B5EF4-FFF2-40B4-BE49-F238E27FC236}">
                <a16:creationId xmlns:a16="http://schemas.microsoft.com/office/drawing/2014/main" id="{B4024D7A-5B16-4467-9415-911F731BEFA0}"/>
              </a:ext>
            </a:extLst>
          </p:cNvPr>
          <p:cNvSpPr txBox="1">
            <a:spLocks noChangeArrowheads="1"/>
          </p:cNvSpPr>
          <p:nvPr/>
        </p:nvSpPr>
        <p:spPr bwMode="auto">
          <a:xfrm>
            <a:off x="2438401" y="4876800"/>
            <a:ext cx="53006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a:t>“Load the contents of R3 into the PC.”</a:t>
            </a:r>
          </a:p>
        </p:txBody>
      </p:sp>
      <p:pic>
        <p:nvPicPr>
          <p:cNvPr id="32774" name="Picture 9" descr="C:\Documents and Settings\gbyrd\My Documents\ece206\mh-slides\ch04\ch04-20-lc3.jpg">
            <a:extLst>
              <a:ext uri="{FF2B5EF4-FFF2-40B4-BE49-F238E27FC236}">
                <a16:creationId xmlns:a16="http://schemas.microsoft.com/office/drawing/2014/main" id="{5EC36E55-3A69-4BF8-ABED-F13369B6B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222" y="3048000"/>
            <a:ext cx="73136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EABB234E-67DE-4FF4-8499-C37197D683CA}"/>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7A4E60EB-1E7A-4BDF-BA67-0CB17BE568BF}" type="slidenum">
              <a:rPr lang="en-US" altLang="en-US" sz="2000"/>
              <a:pPr/>
              <a:t>26</a:t>
            </a:fld>
            <a:endParaRPr lang="en-US" altLang="en-US" sz="2000"/>
          </a:p>
        </p:txBody>
      </p:sp>
      <p:sp>
        <p:nvSpPr>
          <p:cNvPr id="34819" name="Rectangle 2">
            <a:extLst>
              <a:ext uri="{FF2B5EF4-FFF2-40B4-BE49-F238E27FC236}">
                <a16:creationId xmlns:a16="http://schemas.microsoft.com/office/drawing/2014/main" id="{5E4847C6-8C39-4758-A20E-DC4BAAD85BCB}"/>
              </a:ext>
            </a:extLst>
          </p:cNvPr>
          <p:cNvSpPr>
            <a:spLocks noGrp="1" noChangeArrowheads="1"/>
          </p:cNvSpPr>
          <p:nvPr>
            <p:ph type="title"/>
          </p:nvPr>
        </p:nvSpPr>
        <p:spPr/>
        <p:txBody>
          <a:bodyPr/>
          <a:lstStyle/>
          <a:p>
            <a:r>
              <a:rPr lang="en-US" altLang="en-US"/>
              <a:t>Instruction Processing Summary</a:t>
            </a:r>
          </a:p>
        </p:txBody>
      </p:sp>
      <p:sp>
        <p:nvSpPr>
          <p:cNvPr id="34820" name="Rectangle 3">
            <a:extLst>
              <a:ext uri="{FF2B5EF4-FFF2-40B4-BE49-F238E27FC236}">
                <a16:creationId xmlns:a16="http://schemas.microsoft.com/office/drawing/2014/main" id="{4DF8460A-EC2C-40F4-90F4-B0F4B11710BB}"/>
              </a:ext>
            </a:extLst>
          </p:cNvPr>
          <p:cNvSpPr>
            <a:spLocks noGrp="1" noChangeArrowheads="1"/>
          </p:cNvSpPr>
          <p:nvPr>
            <p:ph type="body" idx="1"/>
          </p:nvPr>
        </p:nvSpPr>
        <p:spPr/>
        <p:txBody>
          <a:bodyPr>
            <a:normAutofit fontScale="85000" lnSpcReduction="20000"/>
          </a:bodyPr>
          <a:lstStyle/>
          <a:p>
            <a:r>
              <a:rPr lang="en-US" altLang="en-US" dirty="0"/>
              <a:t>Instructions look just like data -- it’s all interpretation.</a:t>
            </a:r>
          </a:p>
          <a:p>
            <a:endParaRPr lang="en-US" altLang="en-US" dirty="0"/>
          </a:p>
          <a:p>
            <a:r>
              <a:rPr lang="en-US" altLang="en-US" dirty="0"/>
              <a:t>Three basic kinds of instructions:</a:t>
            </a:r>
          </a:p>
          <a:p>
            <a:pPr lvl="1"/>
            <a:r>
              <a:rPr lang="en-US" altLang="en-US" dirty="0"/>
              <a:t>computational instructions (ADD, AND, …)</a:t>
            </a:r>
          </a:p>
          <a:p>
            <a:pPr lvl="1"/>
            <a:r>
              <a:rPr lang="en-US" altLang="en-US" dirty="0"/>
              <a:t>data movement instructions (LD, ST, …)</a:t>
            </a:r>
          </a:p>
          <a:p>
            <a:pPr lvl="1"/>
            <a:r>
              <a:rPr lang="en-US" altLang="en-US" dirty="0"/>
              <a:t>control instructions (JMP, </a:t>
            </a:r>
            <a:r>
              <a:rPr lang="en-US" altLang="en-US" dirty="0" err="1"/>
              <a:t>BRnz</a:t>
            </a:r>
            <a:r>
              <a:rPr lang="en-US" altLang="en-US" dirty="0"/>
              <a:t>, …)</a:t>
            </a:r>
          </a:p>
          <a:p>
            <a:endParaRPr lang="en-US" altLang="en-US" dirty="0"/>
          </a:p>
          <a:p>
            <a:r>
              <a:rPr lang="en-US" altLang="en-US" dirty="0"/>
              <a:t>Six basic phases of instruction processing:</a:t>
            </a:r>
          </a:p>
          <a:p>
            <a:r>
              <a:rPr lang="en-US" altLang="en-US" dirty="0"/>
              <a:t>	</a:t>
            </a:r>
            <a:r>
              <a:rPr lang="en-US" altLang="en-US" sz="3200" dirty="0">
                <a:solidFill>
                  <a:schemeClr val="accent2"/>
                </a:solidFill>
              </a:rPr>
              <a:t>F </a:t>
            </a:r>
            <a:r>
              <a:rPr lang="en-US" altLang="en-US" sz="3200" dirty="0">
                <a:solidFill>
                  <a:schemeClr val="accent2"/>
                </a:solidFill>
                <a:sym typeface="Symbol" panose="05050102010706020507" pitchFamily="18" charset="2"/>
              </a:rPr>
              <a:t> D  EA  OP  EX  S</a:t>
            </a:r>
          </a:p>
          <a:p>
            <a:pPr lvl="1">
              <a:lnSpc>
                <a:spcPct val="150000"/>
              </a:lnSpc>
            </a:pPr>
            <a:r>
              <a:rPr lang="en-US" altLang="en-US" dirty="0">
                <a:sym typeface="Symbol" panose="05050102010706020507" pitchFamily="18" charset="2"/>
              </a:rPr>
              <a:t>not all phases are needed by every instruction</a:t>
            </a:r>
          </a:p>
          <a:p>
            <a:pPr lvl="1"/>
            <a:r>
              <a:rPr lang="en-US" altLang="en-US" dirty="0">
                <a:sym typeface="Symbol" panose="05050102010706020507" pitchFamily="18" charset="2"/>
              </a:rPr>
              <a:t>phases may take variable number of machine cycles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EE2887F7-6D5C-4A7F-B67F-B88857BFF880}"/>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96C03C92-67A0-43AB-BE0C-0A3A8E7AFE93}" type="slidenum">
              <a:rPr lang="en-US" altLang="en-US" sz="2000"/>
              <a:pPr/>
              <a:t>27</a:t>
            </a:fld>
            <a:endParaRPr lang="en-US" altLang="en-US" sz="2000"/>
          </a:p>
        </p:txBody>
      </p:sp>
      <p:sp>
        <p:nvSpPr>
          <p:cNvPr id="35843" name="Rectangle 2">
            <a:extLst>
              <a:ext uri="{FF2B5EF4-FFF2-40B4-BE49-F238E27FC236}">
                <a16:creationId xmlns:a16="http://schemas.microsoft.com/office/drawing/2014/main" id="{452CBD38-8228-4732-9368-3AB2BF8FD276}"/>
              </a:ext>
            </a:extLst>
          </p:cNvPr>
          <p:cNvSpPr>
            <a:spLocks noGrp="1" noChangeArrowheads="1"/>
          </p:cNvSpPr>
          <p:nvPr>
            <p:ph type="title"/>
          </p:nvPr>
        </p:nvSpPr>
        <p:spPr/>
        <p:txBody>
          <a:bodyPr/>
          <a:lstStyle/>
          <a:p>
            <a:r>
              <a:rPr lang="en-US" altLang="en-US"/>
              <a:t>Control Unit State Diagram</a:t>
            </a:r>
          </a:p>
        </p:txBody>
      </p:sp>
      <p:sp>
        <p:nvSpPr>
          <p:cNvPr id="35844" name="Rectangle 3">
            <a:extLst>
              <a:ext uri="{FF2B5EF4-FFF2-40B4-BE49-F238E27FC236}">
                <a16:creationId xmlns:a16="http://schemas.microsoft.com/office/drawing/2014/main" id="{95F78573-E32D-4067-9101-2C982A52EECA}"/>
              </a:ext>
            </a:extLst>
          </p:cNvPr>
          <p:cNvSpPr>
            <a:spLocks noGrp="1" noChangeArrowheads="1"/>
          </p:cNvSpPr>
          <p:nvPr>
            <p:ph type="body" idx="1"/>
          </p:nvPr>
        </p:nvSpPr>
        <p:spPr>
          <a:xfrm>
            <a:off x="1752600" y="1143000"/>
            <a:ext cx="8686800" cy="914400"/>
          </a:xfrm>
        </p:spPr>
        <p:txBody>
          <a:bodyPr/>
          <a:lstStyle/>
          <a:p>
            <a:r>
              <a:rPr lang="en-US" altLang="en-US"/>
              <a:t>The control unit is a state machine.  Here is part of a</a:t>
            </a:r>
            <a:br>
              <a:rPr lang="en-US" altLang="en-US"/>
            </a:br>
            <a:r>
              <a:rPr lang="en-US" altLang="en-US"/>
              <a:t>simplified state diagram for the LC-3:</a:t>
            </a:r>
            <a:endParaRPr lang="en-US" altLang="en-US" dirty="0"/>
          </a:p>
        </p:txBody>
      </p:sp>
      <p:pic>
        <p:nvPicPr>
          <p:cNvPr id="35845" name="Picture 4" descr="C:\Documents and Settings\gbyrd\My Documents\ece206\mh-slides\ch04\ch04-22-lc3.jpg">
            <a:extLst>
              <a:ext uri="{FF2B5EF4-FFF2-40B4-BE49-F238E27FC236}">
                <a16:creationId xmlns:a16="http://schemas.microsoft.com/office/drawing/2014/main" id="{0F2D0E15-D01D-4438-BF05-B506FD646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133601"/>
            <a:ext cx="6958013"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5">
            <a:extLst>
              <a:ext uri="{FF2B5EF4-FFF2-40B4-BE49-F238E27FC236}">
                <a16:creationId xmlns:a16="http://schemas.microsoft.com/office/drawing/2014/main" id="{55881683-78B2-4A51-A647-F040C3636BA5}"/>
              </a:ext>
            </a:extLst>
          </p:cNvPr>
          <p:cNvSpPr txBox="1">
            <a:spLocks noChangeArrowheads="1"/>
          </p:cNvSpPr>
          <p:nvPr/>
        </p:nvSpPr>
        <p:spPr bwMode="auto">
          <a:xfrm>
            <a:off x="4800601" y="5943601"/>
            <a:ext cx="45894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t>A more complete state diagram is in Appendix C.</a:t>
            </a:r>
          </a:p>
          <a:p>
            <a:pPr algn="ctr"/>
            <a:r>
              <a:rPr lang="en-US" altLang="en-US" sz="1600"/>
              <a:t>It will be more understandable after Chapter 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BE238E27-473B-40BB-8F59-723F94FB13F5}"/>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D7B6CFBC-D4D6-44B5-B963-BDB4E30D5AE6}" type="slidenum">
              <a:rPr lang="en-US" altLang="en-US" sz="2000"/>
              <a:pPr/>
              <a:t>28</a:t>
            </a:fld>
            <a:endParaRPr lang="en-US" altLang="en-US" sz="2000"/>
          </a:p>
        </p:txBody>
      </p:sp>
      <p:sp>
        <p:nvSpPr>
          <p:cNvPr id="36867" name="Rectangle 2050">
            <a:extLst>
              <a:ext uri="{FF2B5EF4-FFF2-40B4-BE49-F238E27FC236}">
                <a16:creationId xmlns:a16="http://schemas.microsoft.com/office/drawing/2014/main" id="{B2010E41-73D1-4D07-835D-0A7B8BDF7E38}"/>
              </a:ext>
            </a:extLst>
          </p:cNvPr>
          <p:cNvSpPr>
            <a:spLocks noGrp="1" noChangeArrowheads="1"/>
          </p:cNvSpPr>
          <p:nvPr>
            <p:ph type="title"/>
          </p:nvPr>
        </p:nvSpPr>
        <p:spPr/>
        <p:txBody>
          <a:bodyPr/>
          <a:lstStyle/>
          <a:p>
            <a:r>
              <a:rPr lang="en-US" altLang="en-US"/>
              <a:t>Stopping the Clock</a:t>
            </a:r>
          </a:p>
        </p:txBody>
      </p:sp>
      <p:sp>
        <p:nvSpPr>
          <p:cNvPr id="36868" name="Rectangle 2051">
            <a:extLst>
              <a:ext uri="{FF2B5EF4-FFF2-40B4-BE49-F238E27FC236}">
                <a16:creationId xmlns:a16="http://schemas.microsoft.com/office/drawing/2014/main" id="{FBE7DED1-2352-4FA9-8484-2D2DFCFCE902}"/>
              </a:ext>
            </a:extLst>
          </p:cNvPr>
          <p:cNvSpPr>
            <a:spLocks noGrp="1" noChangeArrowheads="1"/>
          </p:cNvSpPr>
          <p:nvPr>
            <p:ph type="body" idx="1"/>
          </p:nvPr>
        </p:nvSpPr>
        <p:spPr>
          <a:xfrm>
            <a:off x="1752600" y="1143000"/>
            <a:ext cx="8915400" cy="5105400"/>
          </a:xfrm>
        </p:spPr>
        <p:txBody>
          <a:bodyPr/>
          <a:lstStyle/>
          <a:p>
            <a:r>
              <a:rPr lang="en-US" altLang="en-US"/>
              <a:t>Control unit will repeat instruction processing sequence</a:t>
            </a:r>
            <a:br>
              <a:rPr lang="en-US" altLang="en-US"/>
            </a:br>
            <a:r>
              <a:rPr lang="en-US" altLang="en-US"/>
              <a:t>as long as clock is running.</a:t>
            </a:r>
          </a:p>
          <a:p>
            <a:pPr lvl="1"/>
            <a:r>
              <a:rPr lang="en-US" altLang="en-US" b="0"/>
              <a:t>If not processing instructions from your application,</a:t>
            </a:r>
            <a:br>
              <a:rPr lang="en-US" altLang="en-US" b="0"/>
            </a:br>
            <a:r>
              <a:rPr lang="en-US" altLang="en-US" b="0"/>
              <a:t>then it is processing instructions from the Operating System (OS).</a:t>
            </a:r>
          </a:p>
          <a:p>
            <a:pPr lvl="1"/>
            <a:r>
              <a:rPr lang="en-US" altLang="en-US" b="0"/>
              <a:t>The OS is a special program that manages processor</a:t>
            </a:r>
            <a:br>
              <a:rPr lang="en-US" altLang="en-US" b="0"/>
            </a:br>
            <a:r>
              <a:rPr lang="en-US" altLang="en-US" b="0"/>
              <a:t>and other resources.</a:t>
            </a:r>
          </a:p>
          <a:p>
            <a:r>
              <a:rPr lang="en-US" altLang="en-US"/>
              <a:t>To stop the computer:</a:t>
            </a:r>
          </a:p>
          <a:p>
            <a:pPr lvl="1"/>
            <a:r>
              <a:rPr lang="en-US" altLang="en-US" b="0"/>
              <a:t>AND the clock generator signal with ZERO</a:t>
            </a:r>
          </a:p>
          <a:p>
            <a:pPr lvl="1"/>
            <a:r>
              <a:rPr lang="en-US" altLang="en-US" b="0"/>
              <a:t>When control unit stops seeing the CLOCK signal, it stops processing.</a:t>
            </a:r>
          </a:p>
        </p:txBody>
      </p:sp>
      <p:pic>
        <p:nvPicPr>
          <p:cNvPr id="36869" name="Picture 2056" descr="C:\Documents and Settings\Greg Byrd\My Documents\ece206\mh-slides\ch04\ch04-24.jpg">
            <a:extLst>
              <a:ext uri="{FF2B5EF4-FFF2-40B4-BE49-F238E27FC236}">
                <a16:creationId xmlns:a16="http://schemas.microsoft.com/office/drawing/2014/main" id="{B41FA406-6540-4B94-B101-E44917FC7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648201"/>
            <a:ext cx="48768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82A6B96-F1E2-43FD-9278-7E70382FE971}"/>
              </a:ext>
            </a:extLst>
          </p:cNvPr>
          <p:cNvSpPr>
            <a:spLocks noGrp="1" noChangeArrowheads="1"/>
          </p:cNvSpPr>
          <p:nvPr>
            <p:ph type="title"/>
          </p:nvPr>
        </p:nvSpPr>
        <p:spPr/>
        <p:txBody>
          <a:bodyPr/>
          <a:lstStyle/>
          <a:p>
            <a:r>
              <a:rPr lang="en-US" altLang="en-US"/>
              <a:t>Excersis </a:t>
            </a:r>
          </a:p>
        </p:txBody>
      </p:sp>
      <p:sp>
        <p:nvSpPr>
          <p:cNvPr id="37891" name="Content Placeholder 2">
            <a:extLst>
              <a:ext uri="{FF2B5EF4-FFF2-40B4-BE49-F238E27FC236}">
                <a16:creationId xmlns:a16="http://schemas.microsoft.com/office/drawing/2014/main" id="{17279BF0-8ED8-4680-A77C-CF32457A80BD}"/>
              </a:ext>
            </a:extLst>
          </p:cNvPr>
          <p:cNvSpPr>
            <a:spLocks noGrp="1" noChangeArrowheads="1"/>
          </p:cNvSpPr>
          <p:nvPr>
            <p:ph idx="1"/>
          </p:nvPr>
        </p:nvSpPr>
        <p:spPr/>
        <p:txBody>
          <a:bodyPr/>
          <a:lstStyle/>
          <a:p>
            <a:r>
              <a:rPr lang="en-US" altLang="en-US" dirty="0"/>
              <a:t>4.2, 4.3, 4.5, 4,6</a:t>
            </a:r>
          </a:p>
          <a:p>
            <a:r>
              <a:rPr lang="en-US" altLang="en-US" dirty="0"/>
              <a:t>4.7-4.9, 4.14, 4.15, </a:t>
            </a:r>
          </a:p>
          <a:p>
            <a:r>
              <a:rPr lang="en-US" altLang="en-US" dirty="0"/>
              <a:t>4.16 a and b </a:t>
            </a:r>
          </a:p>
          <a:p>
            <a:endParaRPr lang="en-US" altLang="en-US" dirty="0"/>
          </a:p>
          <a:p>
            <a:endParaRPr lang="en-US" altLang="en-US" dirty="0"/>
          </a:p>
          <a:p>
            <a:endParaRPr lang="en-US" altLang="en-US" dirty="0"/>
          </a:p>
        </p:txBody>
      </p:sp>
      <p:sp>
        <p:nvSpPr>
          <p:cNvPr id="37892" name="Slide Number Placeholder 3">
            <a:extLst>
              <a:ext uri="{FF2B5EF4-FFF2-40B4-BE49-F238E27FC236}">
                <a16:creationId xmlns:a16="http://schemas.microsoft.com/office/drawing/2014/main" id="{8FB015FC-16C9-4739-B4D7-9348CB631C85}"/>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9C543BD1-5D44-4981-8088-56B1E3D9F5CD}" type="slidenum">
              <a:rPr lang="en-US" altLang="en-US" sz="2000"/>
              <a:pPr/>
              <a:t>29</a:t>
            </a:fld>
            <a:endParaRPr lang="en-US"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E2B4DFB3-0955-4D82-B9CF-DB5559280726}"/>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DC1AC35B-10F6-4583-9D35-08519D5D9BDC}" type="slidenum">
              <a:rPr lang="en-US" altLang="en-US" sz="2000"/>
              <a:pPr/>
              <a:t>3</a:t>
            </a:fld>
            <a:endParaRPr lang="en-US" altLang="en-US" sz="2000"/>
          </a:p>
        </p:txBody>
      </p:sp>
      <p:sp>
        <p:nvSpPr>
          <p:cNvPr id="7171" name="Rectangle 2">
            <a:extLst>
              <a:ext uri="{FF2B5EF4-FFF2-40B4-BE49-F238E27FC236}">
                <a16:creationId xmlns:a16="http://schemas.microsoft.com/office/drawing/2014/main" id="{04F43A2A-3129-4913-95EA-9822C6EFA88F}"/>
              </a:ext>
            </a:extLst>
          </p:cNvPr>
          <p:cNvSpPr>
            <a:spLocks noGrp="1" noChangeArrowheads="1"/>
          </p:cNvSpPr>
          <p:nvPr>
            <p:ph type="title"/>
          </p:nvPr>
        </p:nvSpPr>
        <p:spPr/>
        <p:txBody>
          <a:bodyPr/>
          <a:lstStyle/>
          <a:p>
            <a:r>
              <a:rPr lang="en-US" altLang="en-US"/>
              <a:t>The Stored Program Computer</a:t>
            </a:r>
          </a:p>
        </p:txBody>
      </p:sp>
      <p:sp>
        <p:nvSpPr>
          <p:cNvPr id="7172" name="Rectangle 3">
            <a:extLst>
              <a:ext uri="{FF2B5EF4-FFF2-40B4-BE49-F238E27FC236}">
                <a16:creationId xmlns:a16="http://schemas.microsoft.com/office/drawing/2014/main" id="{3D6ABAE8-3D7E-4AEE-BE39-CE39E5ECF127}"/>
              </a:ext>
            </a:extLst>
          </p:cNvPr>
          <p:cNvSpPr>
            <a:spLocks noGrp="1" noChangeArrowheads="1"/>
          </p:cNvSpPr>
          <p:nvPr>
            <p:ph type="body" idx="1"/>
          </p:nvPr>
        </p:nvSpPr>
        <p:spPr>
          <a:xfrm>
            <a:off x="1752600" y="1143000"/>
            <a:ext cx="8763000" cy="5105400"/>
          </a:xfrm>
        </p:spPr>
        <p:txBody>
          <a:bodyPr>
            <a:normAutofit fontScale="92500" lnSpcReduction="10000"/>
          </a:bodyPr>
          <a:lstStyle/>
          <a:p>
            <a:r>
              <a:rPr lang="en-US" altLang="en-US" sz="2000" dirty="0"/>
              <a:t>1943: ENIAC</a:t>
            </a:r>
          </a:p>
          <a:p>
            <a:pPr lvl="1"/>
            <a:r>
              <a:rPr lang="en-US" altLang="en-US" sz="1800" dirty="0"/>
              <a:t>Presper Eckert and John Mauchly -- first general electronic computer.</a:t>
            </a:r>
            <a:br>
              <a:rPr lang="en-US" altLang="en-US" sz="1800" dirty="0"/>
            </a:br>
            <a:r>
              <a:rPr lang="en-US" altLang="en-US" sz="1800" dirty="0"/>
              <a:t>(or was it John V. Atanasoff in 1939?)</a:t>
            </a:r>
          </a:p>
          <a:p>
            <a:pPr lvl="1"/>
            <a:r>
              <a:rPr lang="en-US" altLang="en-US" sz="1800" dirty="0"/>
              <a:t>Hard-wired program -- settings of dials and switches.</a:t>
            </a:r>
          </a:p>
          <a:p>
            <a:r>
              <a:rPr lang="en-US" altLang="en-US" sz="2000" dirty="0"/>
              <a:t>1944: Beginnings of EDVAC</a:t>
            </a:r>
          </a:p>
          <a:p>
            <a:pPr lvl="1"/>
            <a:r>
              <a:rPr lang="en-US" altLang="en-US" sz="1800" dirty="0"/>
              <a:t>among other improvements, includes program stored in memory</a:t>
            </a:r>
          </a:p>
          <a:p>
            <a:r>
              <a:rPr lang="en-US" altLang="en-US" sz="2000" dirty="0"/>
              <a:t>1945: John von Neumann</a:t>
            </a:r>
          </a:p>
          <a:p>
            <a:pPr lvl="1"/>
            <a:r>
              <a:rPr lang="en-US" altLang="en-US" sz="1800" dirty="0"/>
              <a:t>wrote a report on the stored program concept, </a:t>
            </a:r>
            <a:br>
              <a:rPr lang="en-US" altLang="en-US" sz="1800" dirty="0"/>
            </a:br>
            <a:r>
              <a:rPr lang="en-US" altLang="en-US" sz="1800" dirty="0"/>
              <a:t>known as the </a:t>
            </a:r>
            <a:r>
              <a:rPr lang="en-US" altLang="en-US" sz="1800" i="1" dirty="0"/>
              <a:t>First Draft of a Report on EDVAC</a:t>
            </a:r>
            <a:r>
              <a:rPr lang="en-US" altLang="en-US" sz="1800" dirty="0"/>
              <a:t> </a:t>
            </a:r>
          </a:p>
          <a:p>
            <a:r>
              <a:rPr lang="en-US" altLang="en-US" sz="2000" dirty="0"/>
              <a:t>The basic structure proposed in the draft became known</a:t>
            </a:r>
            <a:br>
              <a:rPr lang="en-US" altLang="en-US" sz="2000" dirty="0"/>
            </a:br>
            <a:r>
              <a:rPr lang="en-US" altLang="en-US" sz="2000" dirty="0"/>
              <a:t>as the “von Neumann machine” (or model).</a:t>
            </a:r>
          </a:p>
          <a:p>
            <a:pPr lvl="1"/>
            <a:r>
              <a:rPr lang="en-US" altLang="en-US" sz="1800" dirty="0"/>
              <a:t>a </a:t>
            </a:r>
            <a:r>
              <a:rPr lang="en-US" altLang="en-US" sz="1800" i="1" u="sng" dirty="0"/>
              <a:t>memory</a:t>
            </a:r>
            <a:r>
              <a:rPr lang="en-US" altLang="en-US" sz="1800" dirty="0"/>
              <a:t>, containing instructions and data</a:t>
            </a:r>
          </a:p>
          <a:p>
            <a:pPr lvl="1"/>
            <a:r>
              <a:rPr lang="en-US" altLang="en-US" sz="1800" dirty="0"/>
              <a:t>a </a:t>
            </a:r>
            <a:r>
              <a:rPr lang="en-US" altLang="en-US" sz="1800" i="1" u="sng" dirty="0"/>
              <a:t>processing unit</a:t>
            </a:r>
            <a:r>
              <a:rPr lang="en-US" altLang="en-US" sz="1800" dirty="0"/>
              <a:t>, for performing arithmetic and logical operations</a:t>
            </a:r>
          </a:p>
          <a:p>
            <a:pPr lvl="1"/>
            <a:r>
              <a:rPr lang="en-US" altLang="en-US" sz="1800" dirty="0"/>
              <a:t>a </a:t>
            </a:r>
            <a:r>
              <a:rPr lang="en-US" altLang="en-US" sz="1800" i="1" u="sng" dirty="0"/>
              <a:t>control unit</a:t>
            </a:r>
            <a:r>
              <a:rPr lang="en-US" altLang="en-US" sz="1800" dirty="0"/>
              <a:t>, for interpreting instructions</a:t>
            </a:r>
          </a:p>
        </p:txBody>
      </p:sp>
      <p:sp>
        <p:nvSpPr>
          <p:cNvPr id="7173" name="Text Box 4">
            <a:extLst>
              <a:ext uri="{FF2B5EF4-FFF2-40B4-BE49-F238E27FC236}">
                <a16:creationId xmlns:a16="http://schemas.microsoft.com/office/drawing/2014/main" id="{E2C7999E-A13E-420F-BAFD-D661DBD38208}"/>
              </a:ext>
            </a:extLst>
          </p:cNvPr>
          <p:cNvSpPr txBox="1">
            <a:spLocks noChangeArrowheads="1"/>
          </p:cNvSpPr>
          <p:nvPr/>
        </p:nvSpPr>
        <p:spPr bwMode="auto">
          <a:xfrm>
            <a:off x="1914525" y="6096000"/>
            <a:ext cx="5270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a:solidFill>
                  <a:schemeClr val="accent2"/>
                </a:solidFill>
                <a:latin typeface="Franklin Gothic Book" panose="020B0503020102020204" pitchFamily="34" charset="0"/>
              </a:rPr>
              <a:t>For more history, see </a:t>
            </a:r>
            <a:r>
              <a:rPr lang="en-US" altLang="en-US" sz="1600" u="sng">
                <a:solidFill>
                  <a:schemeClr val="accent2"/>
                </a:solidFill>
                <a:latin typeface="Franklin Gothic Book" panose="020B0503020102020204" pitchFamily="34" charset="0"/>
              </a:rPr>
              <a:t>http://www.maxmon.com/history.htm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46C6D565-9514-4ADA-8758-24DB36A4CEE7}"/>
              </a:ext>
            </a:extLst>
          </p:cNvPr>
          <p:cNvSpPr>
            <a:spLocks noGrp="1" noChangeArrowheads="1"/>
          </p:cNvSpPr>
          <p:nvPr>
            <p:ph type="title"/>
          </p:nvPr>
        </p:nvSpPr>
        <p:spPr/>
        <p:txBody>
          <a:bodyPr/>
          <a:lstStyle/>
          <a:p>
            <a:endParaRPr lang="en-US" altLang="en-US"/>
          </a:p>
        </p:txBody>
      </p:sp>
      <p:sp>
        <p:nvSpPr>
          <p:cNvPr id="38915" name="Content Placeholder 2">
            <a:extLst>
              <a:ext uri="{FF2B5EF4-FFF2-40B4-BE49-F238E27FC236}">
                <a16:creationId xmlns:a16="http://schemas.microsoft.com/office/drawing/2014/main" id="{B472D623-8D12-4392-A940-C63B374BBC5F}"/>
              </a:ext>
            </a:extLst>
          </p:cNvPr>
          <p:cNvSpPr>
            <a:spLocks noGrp="1" noChangeArrowheads="1"/>
          </p:cNvSpPr>
          <p:nvPr>
            <p:ph idx="1"/>
          </p:nvPr>
        </p:nvSpPr>
        <p:spPr/>
        <p:txBody>
          <a:bodyPr/>
          <a:lstStyle/>
          <a:p>
            <a:r>
              <a:rPr lang="en-US" altLang="en-US">
                <a:hlinkClick r:id="rId2"/>
              </a:rPr>
              <a:t>http://pages.cs.wisc.edu/~david/courses/cs252/Spring2009/includes/handouts/hwk4_soln.pdf</a:t>
            </a:r>
            <a:endParaRPr lang="en-US" altLang="en-US"/>
          </a:p>
          <a:p>
            <a:endParaRPr lang="en-US" altLang="en-US"/>
          </a:p>
          <a:p>
            <a:r>
              <a:rPr lang="en-US" altLang="en-US">
                <a:hlinkClick r:id="rId3"/>
              </a:rPr>
              <a:t>https://www.homeworklib.com/answers/761310/can-someone-explain-how-theyd-get-the-answer-to</a:t>
            </a:r>
            <a:endParaRPr lang="en-US" altLang="en-US"/>
          </a:p>
          <a:p>
            <a:r>
              <a:rPr lang="en-US" altLang="en-US"/>
              <a:t>https://www.cs.auckland.ac.nz/courses/compsci210s2c/tutorials/05/CS210_4.pdf</a:t>
            </a:r>
          </a:p>
          <a:p>
            <a:endParaRPr lang="en-US" altLang="en-US"/>
          </a:p>
          <a:p>
            <a:endParaRPr lang="en-US" altLang="en-US"/>
          </a:p>
        </p:txBody>
      </p:sp>
      <p:sp>
        <p:nvSpPr>
          <p:cNvPr id="38916" name="Slide Number Placeholder 3">
            <a:extLst>
              <a:ext uri="{FF2B5EF4-FFF2-40B4-BE49-F238E27FC236}">
                <a16:creationId xmlns:a16="http://schemas.microsoft.com/office/drawing/2014/main" id="{D5C80217-169F-4BE9-9B1B-F577CA17E576}"/>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1B9DFA26-4FC3-4AAB-BA78-63ACEACF57A1}" type="slidenum">
              <a:rPr lang="en-US" altLang="en-US" sz="2000"/>
              <a:pPr/>
              <a:t>30</a:t>
            </a:fld>
            <a:endParaRPr lang="en-US"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118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p:cNvSpPr>
            <a:spLocks noGrp="1"/>
          </p:cNvSpPr>
          <p:nvPr>
            <p:ph type="pic" sz="quarter" idx="11"/>
          </p:nvPr>
        </p:nvSpPr>
        <p:spPr/>
        <p:txBody>
          <a:bodyPr/>
          <a:lstStyle/>
          <a:p>
            <a:endParaRPr lang="en-US"/>
          </a:p>
        </p:txBody>
      </p:sp>
      <p:sp>
        <p:nvSpPr>
          <p:cNvPr id="3" name="Titel 2"/>
          <p:cNvSpPr>
            <a:spLocks noGrp="1"/>
          </p:cNvSpPr>
          <p:nvPr>
            <p:ph type="title"/>
          </p:nvPr>
        </p:nvSpPr>
        <p:spPr/>
        <p:txBody>
          <a:bodyPr/>
          <a:lstStyle/>
          <a:p>
            <a:endParaRPr lang="da-DK"/>
          </a:p>
        </p:txBody>
      </p:sp>
      <p:sp>
        <p:nvSpPr>
          <p:cNvPr id="4" name="Pladsholder til tekst 3"/>
          <p:cNvSpPr>
            <a:spLocks noGrp="1"/>
          </p:cNvSpPr>
          <p:nvPr>
            <p:ph type="body" sz="quarter" idx="12"/>
          </p:nvPr>
        </p:nvSpPr>
        <p:spPr/>
        <p:txBody>
          <a:bodyPr/>
          <a:lstStyle/>
          <a:p>
            <a:endParaRPr lang="da-DK"/>
          </a:p>
        </p:txBody>
      </p:sp>
      <p:sp>
        <p:nvSpPr>
          <p:cNvPr id="5" name="Pladsholder til tekst 4"/>
          <p:cNvSpPr>
            <a:spLocks noGrp="1"/>
          </p:cNvSpPr>
          <p:nvPr>
            <p:ph type="body" sz="quarter" idx="13"/>
          </p:nvPr>
        </p:nvSpPr>
        <p:spPr>
          <a:xfrm>
            <a:off x="3071812" y="6363837"/>
            <a:ext cx="1550063" cy="282204"/>
          </a:xfrm>
        </p:spPr>
        <p:txBody>
          <a:bodyPr/>
          <a:lstStyle/>
          <a:p>
            <a:endParaRPr lang="da-DK" dirty="0"/>
          </a:p>
        </p:txBody>
      </p:sp>
    </p:spTree>
    <p:extLst>
      <p:ext uri="{BB962C8B-B14F-4D97-AF65-F5344CB8AC3E}">
        <p14:creationId xmlns:p14="http://schemas.microsoft.com/office/powerpoint/2010/main" val="397331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2">
            <a:extLst>
              <a:ext uri="{FF2B5EF4-FFF2-40B4-BE49-F238E27FC236}">
                <a16:creationId xmlns:a16="http://schemas.microsoft.com/office/drawing/2014/main" id="{BF261D02-9728-47D3-9037-84DF110E5D25}"/>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B2EF74CC-48DE-419E-B788-3CC3668D47A8}" type="slidenum">
              <a:rPr lang="en-US" altLang="en-US" sz="2000"/>
              <a:pPr/>
              <a:t>4</a:t>
            </a:fld>
            <a:endParaRPr lang="en-US" altLang="en-US" sz="2000"/>
          </a:p>
        </p:txBody>
      </p:sp>
      <p:sp>
        <p:nvSpPr>
          <p:cNvPr id="9219" name="Rectangle 2">
            <a:extLst>
              <a:ext uri="{FF2B5EF4-FFF2-40B4-BE49-F238E27FC236}">
                <a16:creationId xmlns:a16="http://schemas.microsoft.com/office/drawing/2014/main" id="{8AA53403-5542-4F5C-A803-26AFFC7B254A}"/>
              </a:ext>
            </a:extLst>
          </p:cNvPr>
          <p:cNvSpPr>
            <a:spLocks noGrp="1" noChangeArrowheads="1"/>
          </p:cNvSpPr>
          <p:nvPr>
            <p:ph type="title"/>
          </p:nvPr>
        </p:nvSpPr>
        <p:spPr/>
        <p:txBody>
          <a:bodyPr/>
          <a:lstStyle/>
          <a:p>
            <a:r>
              <a:rPr lang="en-US" altLang="en-US"/>
              <a:t>Von Neumann Model</a:t>
            </a:r>
            <a:endParaRPr lang="en-US" altLang="en-US" sz="1800"/>
          </a:p>
        </p:txBody>
      </p:sp>
      <p:graphicFrame>
        <p:nvGraphicFramePr>
          <p:cNvPr id="9220" name="Object 14">
            <a:extLst>
              <a:ext uri="{FF2B5EF4-FFF2-40B4-BE49-F238E27FC236}">
                <a16:creationId xmlns:a16="http://schemas.microsoft.com/office/drawing/2014/main" id="{EB02E49E-2205-4828-B788-6CB007454034}"/>
              </a:ext>
            </a:extLst>
          </p:cNvPr>
          <p:cNvGraphicFramePr>
            <a:graphicFrameLocks noChangeAspect="1"/>
          </p:cNvGraphicFramePr>
          <p:nvPr/>
        </p:nvGraphicFramePr>
        <p:xfrm>
          <a:off x="2716214" y="1219201"/>
          <a:ext cx="6759575" cy="4741863"/>
        </p:xfrm>
        <a:graphic>
          <a:graphicData uri="http://schemas.openxmlformats.org/presentationml/2006/ole">
            <mc:AlternateContent xmlns:mc="http://schemas.openxmlformats.org/markup-compatibility/2006">
              <mc:Choice xmlns:v="urn:schemas-microsoft-com:vml" Requires="v">
                <p:oleObj name="CorelDRAW" r:id="rId2" imgW="5743575" imgH="4029075" progId="CorelDRAW.Graphic.9">
                  <p:embed/>
                </p:oleObj>
              </mc:Choice>
              <mc:Fallback>
                <p:oleObj name="CorelDRAW" r:id="rId2" imgW="5743575" imgH="4029075" progId="CorelDRAW.Graphic.9">
                  <p:embed/>
                  <p:pic>
                    <p:nvPicPr>
                      <p:cNvPr id="9220" name="Object 14">
                        <a:extLst>
                          <a:ext uri="{FF2B5EF4-FFF2-40B4-BE49-F238E27FC236}">
                            <a16:creationId xmlns:a16="http://schemas.microsoft.com/office/drawing/2014/main" id="{EB02E49E-2205-4828-B788-6CB007454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214" y="1219201"/>
                        <a:ext cx="6759575" cy="474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a:extLst>
              <a:ext uri="{FF2B5EF4-FFF2-40B4-BE49-F238E27FC236}">
                <a16:creationId xmlns:a16="http://schemas.microsoft.com/office/drawing/2014/main" id="{8F981E81-65D5-4403-A2CC-17FD46657F4E}"/>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96B458D4-E0D2-47FB-BD80-28F94BFECF63}" type="slidenum">
              <a:rPr lang="en-US" altLang="en-US" sz="2000"/>
              <a:pPr/>
              <a:t>5</a:t>
            </a:fld>
            <a:endParaRPr lang="en-US" altLang="en-US" sz="2000"/>
          </a:p>
        </p:txBody>
      </p:sp>
      <p:sp>
        <p:nvSpPr>
          <p:cNvPr id="10243" name="Rectangle 2">
            <a:extLst>
              <a:ext uri="{FF2B5EF4-FFF2-40B4-BE49-F238E27FC236}">
                <a16:creationId xmlns:a16="http://schemas.microsoft.com/office/drawing/2014/main" id="{AFC7B76B-40F9-4CE1-B611-CD3573C70FDB}"/>
              </a:ext>
            </a:extLst>
          </p:cNvPr>
          <p:cNvSpPr>
            <a:spLocks noGrp="1" noChangeArrowheads="1"/>
          </p:cNvSpPr>
          <p:nvPr>
            <p:ph type="title"/>
          </p:nvPr>
        </p:nvSpPr>
        <p:spPr/>
        <p:txBody>
          <a:bodyPr/>
          <a:lstStyle/>
          <a:p>
            <a:r>
              <a:rPr lang="en-US" altLang="en-US"/>
              <a:t>Memory</a:t>
            </a:r>
          </a:p>
        </p:txBody>
      </p:sp>
      <p:sp>
        <p:nvSpPr>
          <p:cNvPr id="10244" name="Rectangle 3">
            <a:extLst>
              <a:ext uri="{FF2B5EF4-FFF2-40B4-BE49-F238E27FC236}">
                <a16:creationId xmlns:a16="http://schemas.microsoft.com/office/drawing/2014/main" id="{DC973BA4-95B5-46A2-88B3-6903D1B6F82F}"/>
              </a:ext>
            </a:extLst>
          </p:cNvPr>
          <p:cNvSpPr>
            <a:spLocks noGrp="1" noChangeArrowheads="1"/>
          </p:cNvSpPr>
          <p:nvPr>
            <p:ph type="body" idx="1"/>
          </p:nvPr>
        </p:nvSpPr>
        <p:spPr/>
        <p:txBody>
          <a:bodyPr>
            <a:normAutofit fontScale="92500" lnSpcReduction="20000"/>
          </a:bodyPr>
          <a:lstStyle/>
          <a:p>
            <a:r>
              <a:rPr lang="en-US" altLang="en-US" i="1" dirty="0"/>
              <a:t>2</a:t>
            </a:r>
            <a:r>
              <a:rPr lang="en-US" altLang="en-US" i="1" baseline="30000" dirty="0"/>
              <a:t>k</a:t>
            </a:r>
            <a:r>
              <a:rPr lang="en-US" altLang="en-US" dirty="0"/>
              <a:t> x </a:t>
            </a:r>
            <a:r>
              <a:rPr lang="en-US" altLang="en-US" i="1" dirty="0"/>
              <a:t>m</a:t>
            </a:r>
            <a:r>
              <a:rPr lang="en-US" altLang="en-US" dirty="0"/>
              <a:t> array of stored bits</a:t>
            </a:r>
          </a:p>
          <a:p>
            <a:r>
              <a:rPr lang="en-US" altLang="en-US" dirty="0"/>
              <a:t>Address</a:t>
            </a:r>
          </a:p>
          <a:p>
            <a:pPr lvl="1"/>
            <a:r>
              <a:rPr lang="en-US" altLang="en-US" dirty="0"/>
              <a:t>unique (</a:t>
            </a:r>
            <a:r>
              <a:rPr lang="en-US" altLang="en-US" i="1" dirty="0"/>
              <a:t>k</a:t>
            </a:r>
            <a:r>
              <a:rPr lang="en-US" altLang="en-US" dirty="0"/>
              <a:t>-bit) identifier of location</a:t>
            </a:r>
          </a:p>
          <a:p>
            <a:r>
              <a:rPr lang="en-US" altLang="en-US" dirty="0"/>
              <a:t>Contents</a:t>
            </a:r>
          </a:p>
          <a:p>
            <a:pPr lvl="1"/>
            <a:r>
              <a:rPr lang="en-US" altLang="en-US" i="1" dirty="0"/>
              <a:t>m</a:t>
            </a:r>
            <a:r>
              <a:rPr lang="en-US" altLang="en-US" dirty="0"/>
              <a:t>-bit value stored in location</a:t>
            </a:r>
          </a:p>
          <a:p>
            <a:endParaRPr lang="en-US" altLang="en-US" dirty="0"/>
          </a:p>
          <a:p>
            <a:r>
              <a:rPr lang="en-US" altLang="en-US" dirty="0"/>
              <a:t>Basic Operations:</a:t>
            </a:r>
          </a:p>
          <a:p>
            <a:r>
              <a:rPr lang="en-US" altLang="en-US" b="0" dirty="0"/>
              <a:t>LOAD</a:t>
            </a:r>
          </a:p>
          <a:p>
            <a:pPr lvl="1"/>
            <a:r>
              <a:rPr lang="en-US" altLang="en-US" dirty="0"/>
              <a:t>read a value from a memory location</a:t>
            </a:r>
          </a:p>
          <a:p>
            <a:r>
              <a:rPr lang="en-US" altLang="en-US" b="0" dirty="0"/>
              <a:t>STORE</a:t>
            </a:r>
          </a:p>
          <a:p>
            <a:pPr lvl="1"/>
            <a:r>
              <a:rPr lang="en-US" altLang="en-US" dirty="0"/>
              <a:t>write a value to a memory location</a:t>
            </a:r>
          </a:p>
        </p:txBody>
      </p:sp>
      <p:grpSp>
        <p:nvGrpSpPr>
          <p:cNvPr id="10245" name="Group 4">
            <a:extLst>
              <a:ext uri="{FF2B5EF4-FFF2-40B4-BE49-F238E27FC236}">
                <a16:creationId xmlns:a16="http://schemas.microsoft.com/office/drawing/2014/main" id="{7A2150DE-3C53-4976-AB4D-C9734A54E37A}"/>
              </a:ext>
            </a:extLst>
          </p:cNvPr>
          <p:cNvGrpSpPr>
            <a:grpSpLocks/>
          </p:cNvGrpSpPr>
          <p:nvPr/>
        </p:nvGrpSpPr>
        <p:grpSpPr bwMode="auto">
          <a:xfrm>
            <a:off x="8382000" y="2057400"/>
            <a:ext cx="1828800" cy="2743200"/>
            <a:chOff x="3552" y="1488"/>
            <a:chExt cx="1152" cy="1728"/>
          </a:xfrm>
        </p:grpSpPr>
        <p:sp>
          <p:nvSpPr>
            <p:cNvPr id="10249" name="Rectangle 5">
              <a:extLst>
                <a:ext uri="{FF2B5EF4-FFF2-40B4-BE49-F238E27FC236}">
                  <a16:creationId xmlns:a16="http://schemas.microsoft.com/office/drawing/2014/main" id="{9196E384-F903-4EC4-B5F4-BC77AA994CFB}"/>
                </a:ext>
              </a:extLst>
            </p:cNvPr>
            <p:cNvSpPr>
              <a:spLocks noChangeArrowheads="1"/>
            </p:cNvSpPr>
            <p:nvPr/>
          </p:nvSpPr>
          <p:spPr bwMode="auto">
            <a:xfrm>
              <a:off x="3552" y="1488"/>
              <a:ext cx="1152" cy="1728"/>
            </a:xfrm>
            <a:prstGeom prst="rect">
              <a:avLst/>
            </a:prstGeom>
            <a:noFill/>
            <a:ln w="28575">
              <a:solidFill>
                <a:srgbClr val="CE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en-US"/>
            </a:p>
          </p:txBody>
        </p:sp>
        <p:sp>
          <p:nvSpPr>
            <p:cNvPr id="10250" name="Line 6">
              <a:extLst>
                <a:ext uri="{FF2B5EF4-FFF2-40B4-BE49-F238E27FC236}">
                  <a16:creationId xmlns:a16="http://schemas.microsoft.com/office/drawing/2014/main" id="{92629456-FA6C-4133-93BA-D717B7028E51}"/>
                </a:ext>
              </a:extLst>
            </p:cNvPr>
            <p:cNvSpPr>
              <a:spLocks noChangeShapeType="1"/>
            </p:cNvSpPr>
            <p:nvPr/>
          </p:nvSpPr>
          <p:spPr bwMode="auto">
            <a:xfrm>
              <a:off x="3552" y="1632"/>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1" name="Line 7">
              <a:extLst>
                <a:ext uri="{FF2B5EF4-FFF2-40B4-BE49-F238E27FC236}">
                  <a16:creationId xmlns:a16="http://schemas.microsoft.com/office/drawing/2014/main" id="{1A3CE26D-B3FD-4CF4-A351-DE25DFA220B0}"/>
                </a:ext>
              </a:extLst>
            </p:cNvPr>
            <p:cNvSpPr>
              <a:spLocks noChangeShapeType="1"/>
            </p:cNvSpPr>
            <p:nvPr/>
          </p:nvSpPr>
          <p:spPr bwMode="auto">
            <a:xfrm>
              <a:off x="3552" y="1776"/>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2" name="Line 8">
              <a:extLst>
                <a:ext uri="{FF2B5EF4-FFF2-40B4-BE49-F238E27FC236}">
                  <a16:creationId xmlns:a16="http://schemas.microsoft.com/office/drawing/2014/main" id="{14F64A2E-E841-47E0-BB21-CBC5441D3947}"/>
                </a:ext>
              </a:extLst>
            </p:cNvPr>
            <p:cNvSpPr>
              <a:spLocks noChangeShapeType="1"/>
            </p:cNvSpPr>
            <p:nvPr/>
          </p:nvSpPr>
          <p:spPr bwMode="auto">
            <a:xfrm>
              <a:off x="3552" y="1920"/>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3" name="Line 9">
              <a:extLst>
                <a:ext uri="{FF2B5EF4-FFF2-40B4-BE49-F238E27FC236}">
                  <a16:creationId xmlns:a16="http://schemas.microsoft.com/office/drawing/2014/main" id="{725D6FBE-1A7B-4602-BAB6-CA376FB4A0FD}"/>
                </a:ext>
              </a:extLst>
            </p:cNvPr>
            <p:cNvSpPr>
              <a:spLocks noChangeShapeType="1"/>
            </p:cNvSpPr>
            <p:nvPr/>
          </p:nvSpPr>
          <p:spPr bwMode="auto">
            <a:xfrm>
              <a:off x="3552" y="2064"/>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4" name="Line 10">
              <a:extLst>
                <a:ext uri="{FF2B5EF4-FFF2-40B4-BE49-F238E27FC236}">
                  <a16:creationId xmlns:a16="http://schemas.microsoft.com/office/drawing/2014/main" id="{6A7A40C3-E159-452C-94AA-69F77FFB6C1A}"/>
                </a:ext>
              </a:extLst>
            </p:cNvPr>
            <p:cNvSpPr>
              <a:spLocks noChangeShapeType="1"/>
            </p:cNvSpPr>
            <p:nvPr/>
          </p:nvSpPr>
          <p:spPr bwMode="auto">
            <a:xfrm>
              <a:off x="3552" y="2208"/>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5" name="Line 11">
              <a:extLst>
                <a:ext uri="{FF2B5EF4-FFF2-40B4-BE49-F238E27FC236}">
                  <a16:creationId xmlns:a16="http://schemas.microsoft.com/office/drawing/2014/main" id="{BEA25F31-3EE7-45FA-A6AB-669BE655B2E7}"/>
                </a:ext>
              </a:extLst>
            </p:cNvPr>
            <p:cNvSpPr>
              <a:spLocks noChangeShapeType="1"/>
            </p:cNvSpPr>
            <p:nvPr/>
          </p:nvSpPr>
          <p:spPr bwMode="auto">
            <a:xfrm>
              <a:off x="3552" y="2352"/>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6" name="Line 12">
              <a:extLst>
                <a:ext uri="{FF2B5EF4-FFF2-40B4-BE49-F238E27FC236}">
                  <a16:creationId xmlns:a16="http://schemas.microsoft.com/office/drawing/2014/main" id="{87561B3B-972F-4A33-90F4-F42E8541421A}"/>
                </a:ext>
              </a:extLst>
            </p:cNvPr>
            <p:cNvSpPr>
              <a:spLocks noChangeShapeType="1"/>
            </p:cNvSpPr>
            <p:nvPr/>
          </p:nvSpPr>
          <p:spPr bwMode="auto">
            <a:xfrm>
              <a:off x="3552" y="2496"/>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7" name="Line 13">
              <a:extLst>
                <a:ext uri="{FF2B5EF4-FFF2-40B4-BE49-F238E27FC236}">
                  <a16:creationId xmlns:a16="http://schemas.microsoft.com/office/drawing/2014/main" id="{3C843E39-A2D3-41A1-B129-CFF9893DC689}"/>
                </a:ext>
              </a:extLst>
            </p:cNvPr>
            <p:cNvSpPr>
              <a:spLocks noChangeShapeType="1"/>
            </p:cNvSpPr>
            <p:nvPr/>
          </p:nvSpPr>
          <p:spPr bwMode="auto">
            <a:xfrm>
              <a:off x="3552" y="2784"/>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8" name="Line 14">
              <a:extLst>
                <a:ext uri="{FF2B5EF4-FFF2-40B4-BE49-F238E27FC236}">
                  <a16:creationId xmlns:a16="http://schemas.microsoft.com/office/drawing/2014/main" id="{4F222343-5BDF-4B90-9F26-717369F3D287}"/>
                </a:ext>
              </a:extLst>
            </p:cNvPr>
            <p:cNvSpPr>
              <a:spLocks noChangeShapeType="1"/>
            </p:cNvSpPr>
            <p:nvPr/>
          </p:nvSpPr>
          <p:spPr bwMode="auto">
            <a:xfrm>
              <a:off x="3552" y="2928"/>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9" name="Line 15">
              <a:extLst>
                <a:ext uri="{FF2B5EF4-FFF2-40B4-BE49-F238E27FC236}">
                  <a16:creationId xmlns:a16="http://schemas.microsoft.com/office/drawing/2014/main" id="{C9EE6996-607E-408A-83B6-D2997E77ED1F}"/>
                </a:ext>
              </a:extLst>
            </p:cNvPr>
            <p:cNvSpPr>
              <a:spLocks noChangeShapeType="1"/>
            </p:cNvSpPr>
            <p:nvPr/>
          </p:nvSpPr>
          <p:spPr bwMode="auto">
            <a:xfrm>
              <a:off x="3552" y="3072"/>
              <a:ext cx="1152" cy="0"/>
            </a:xfrm>
            <a:prstGeom prst="line">
              <a:avLst/>
            </a:prstGeom>
            <a:noFill/>
            <a:ln w="28575">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0" name="Text Box 16">
              <a:extLst>
                <a:ext uri="{FF2B5EF4-FFF2-40B4-BE49-F238E27FC236}">
                  <a16:creationId xmlns:a16="http://schemas.microsoft.com/office/drawing/2014/main" id="{A24DE1CF-EAD1-47F8-BDB3-9A892EE38442}"/>
                </a:ext>
              </a:extLst>
            </p:cNvPr>
            <p:cNvSpPr txBox="1">
              <a:spLocks noChangeArrowheads="1"/>
            </p:cNvSpPr>
            <p:nvPr/>
          </p:nvSpPr>
          <p:spPr bwMode="auto">
            <a:xfrm>
              <a:off x="4031" y="2496"/>
              <a:ext cx="213"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E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50000"/>
                </a:lnSpc>
              </a:pPr>
              <a:r>
                <a:rPr lang="en-US" altLang="en-US" sz="1800" b="1">
                  <a:solidFill>
                    <a:srgbClr val="CE0000"/>
                  </a:solidFill>
                  <a:latin typeface="Franklin Gothic Book" panose="020B0503020102020204" pitchFamily="34" charset="0"/>
                </a:rPr>
                <a:t>•</a:t>
              </a:r>
            </a:p>
            <a:p>
              <a:pPr algn="ctr">
                <a:lnSpc>
                  <a:spcPct val="50000"/>
                </a:lnSpc>
              </a:pPr>
              <a:r>
                <a:rPr lang="en-US" altLang="en-US" sz="1800" b="1">
                  <a:solidFill>
                    <a:srgbClr val="CE0000"/>
                  </a:solidFill>
                  <a:latin typeface="Franklin Gothic Book" panose="020B0503020102020204" pitchFamily="34" charset="0"/>
                </a:rPr>
                <a:t>•</a:t>
              </a:r>
            </a:p>
            <a:p>
              <a:pPr algn="ctr">
                <a:lnSpc>
                  <a:spcPct val="50000"/>
                </a:lnSpc>
              </a:pPr>
              <a:r>
                <a:rPr lang="en-US" altLang="en-US" sz="1800" b="1">
                  <a:solidFill>
                    <a:srgbClr val="CE0000"/>
                  </a:solidFill>
                  <a:latin typeface="Franklin Gothic Book" panose="020B0503020102020204" pitchFamily="34" charset="0"/>
                </a:rPr>
                <a:t>•</a:t>
              </a:r>
            </a:p>
          </p:txBody>
        </p:sp>
      </p:grpSp>
      <p:sp>
        <p:nvSpPr>
          <p:cNvPr id="10246" name="Text Box 17">
            <a:extLst>
              <a:ext uri="{FF2B5EF4-FFF2-40B4-BE49-F238E27FC236}">
                <a16:creationId xmlns:a16="http://schemas.microsoft.com/office/drawing/2014/main" id="{CAC431AA-538A-4C32-95EB-FC3A85CF440E}"/>
              </a:ext>
            </a:extLst>
          </p:cNvPr>
          <p:cNvSpPr txBox="1">
            <a:spLocks noChangeArrowheads="1"/>
          </p:cNvSpPr>
          <p:nvPr/>
        </p:nvSpPr>
        <p:spPr bwMode="auto">
          <a:xfrm>
            <a:off x="7614086" y="2070100"/>
            <a:ext cx="736164" cy="283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lnSpc>
                <a:spcPct val="82000"/>
              </a:lnSpc>
            </a:pPr>
            <a:r>
              <a:rPr lang="en-US" altLang="en-US" sz="1800" b="1">
                <a:latin typeface="CourierPS" pitchFamily="49" charset="0"/>
              </a:rPr>
              <a:t>0000</a:t>
            </a:r>
          </a:p>
          <a:p>
            <a:pPr algn="r">
              <a:lnSpc>
                <a:spcPct val="82000"/>
              </a:lnSpc>
            </a:pPr>
            <a:r>
              <a:rPr lang="en-US" altLang="en-US" sz="1800" b="1">
                <a:latin typeface="CourierPS" pitchFamily="49" charset="0"/>
              </a:rPr>
              <a:t>0001</a:t>
            </a:r>
          </a:p>
          <a:p>
            <a:pPr algn="r">
              <a:lnSpc>
                <a:spcPct val="82000"/>
              </a:lnSpc>
            </a:pPr>
            <a:r>
              <a:rPr lang="en-US" altLang="en-US" sz="1800" b="1">
                <a:latin typeface="CourierPS" pitchFamily="49" charset="0"/>
              </a:rPr>
              <a:t>0010</a:t>
            </a:r>
          </a:p>
          <a:p>
            <a:pPr algn="r">
              <a:lnSpc>
                <a:spcPct val="82000"/>
              </a:lnSpc>
            </a:pPr>
            <a:r>
              <a:rPr lang="en-US" altLang="en-US" sz="1800" b="1">
                <a:latin typeface="CourierPS" pitchFamily="49" charset="0"/>
              </a:rPr>
              <a:t>0011</a:t>
            </a:r>
          </a:p>
          <a:p>
            <a:pPr algn="r">
              <a:lnSpc>
                <a:spcPct val="82000"/>
              </a:lnSpc>
            </a:pPr>
            <a:r>
              <a:rPr lang="en-US" altLang="en-US" sz="1800" b="1">
                <a:latin typeface="CourierPS" pitchFamily="49" charset="0"/>
              </a:rPr>
              <a:t>0100</a:t>
            </a:r>
          </a:p>
          <a:p>
            <a:pPr algn="r">
              <a:lnSpc>
                <a:spcPct val="82000"/>
              </a:lnSpc>
            </a:pPr>
            <a:r>
              <a:rPr lang="en-US" altLang="en-US" sz="1800" b="1">
                <a:latin typeface="CourierPS" pitchFamily="49" charset="0"/>
              </a:rPr>
              <a:t>0101</a:t>
            </a:r>
          </a:p>
          <a:p>
            <a:pPr algn="r">
              <a:lnSpc>
                <a:spcPct val="82000"/>
              </a:lnSpc>
            </a:pPr>
            <a:r>
              <a:rPr lang="en-US" altLang="en-US" sz="1800" b="1">
                <a:latin typeface="CourierPS" pitchFamily="49" charset="0"/>
              </a:rPr>
              <a:t>0110</a:t>
            </a:r>
          </a:p>
          <a:p>
            <a:pPr algn="r">
              <a:lnSpc>
                <a:spcPct val="82000"/>
              </a:lnSpc>
            </a:pPr>
            <a:endParaRPr lang="en-US" altLang="en-US" sz="1800" b="1">
              <a:latin typeface="CourierPS" pitchFamily="49" charset="0"/>
            </a:endParaRPr>
          </a:p>
          <a:p>
            <a:pPr algn="r">
              <a:lnSpc>
                <a:spcPct val="82000"/>
              </a:lnSpc>
            </a:pPr>
            <a:endParaRPr lang="en-US" altLang="en-US" sz="1800" b="1">
              <a:latin typeface="CourierPS" pitchFamily="49" charset="0"/>
            </a:endParaRPr>
          </a:p>
          <a:p>
            <a:pPr algn="r">
              <a:lnSpc>
                <a:spcPct val="82000"/>
              </a:lnSpc>
            </a:pPr>
            <a:r>
              <a:rPr lang="en-US" altLang="en-US" sz="1800" b="1">
                <a:latin typeface="CourierPS" pitchFamily="49" charset="0"/>
              </a:rPr>
              <a:t>1101</a:t>
            </a:r>
          </a:p>
          <a:p>
            <a:pPr algn="r">
              <a:lnSpc>
                <a:spcPct val="82000"/>
              </a:lnSpc>
            </a:pPr>
            <a:r>
              <a:rPr lang="en-US" altLang="en-US" sz="1800" b="1">
                <a:latin typeface="CourierPS" pitchFamily="49" charset="0"/>
              </a:rPr>
              <a:t>1110</a:t>
            </a:r>
          </a:p>
          <a:p>
            <a:pPr algn="r">
              <a:lnSpc>
                <a:spcPct val="82000"/>
              </a:lnSpc>
            </a:pPr>
            <a:r>
              <a:rPr lang="en-US" altLang="en-US" sz="1800" b="1">
                <a:latin typeface="CourierPS" pitchFamily="49" charset="0"/>
              </a:rPr>
              <a:t>1111</a:t>
            </a:r>
          </a:p>
        </p:txBody>
      </p:sp>
      <p:sp>
        <p:nvSpPr>
          <p:cNvPr id="10247" name="Text Box 18">
            <a:extLst>
              <a:ext uri="{FF2B5EF4-FFF2-40B4-BE49-F238E27FC236}">
                <a16:creationId xmlns:a16="http://schemas.microsoft.com/office/drawing/2014/main" id="{441C02E6-6974-46A2-AAB5-A94D060374F8}"/>
              </a:ext>
            </a:extLst>
          </p:cNvPr>
          <p:cNvSpPr txBox="1">
            <a:spLocks noChangeArrowheads="1"/>
          </p:cNvSpPr>
          <p:nvPr/>
        </p:nvSpPr>
        <p:spPr bwMode="auto">
          <a:xfrm>
            <a:off x="8715375" y="2695575"/>
            <a:ext cx="1162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b="1">
                <a:latin typeface="CourierPS" pitchFamily="49" charset="0"/>
              </a:rPr>
              <a:t>00101101</a:t>
            </a:r>
          </a:p>
        </p:txBody>
      </p:sp>
      <p:sp>
        <p:nvSpPr>
          <p:cNvPr id="10248" name="Text Box 19">
            <a:extLst>
              <a:ext uri="{FF2B5EF4-FFF2-40B4-BE49-F238E27FC236}">
                <a16:creationId xmlns:a16="http://schemas.microsoft.com/office/drawing/2014/main" id="{2E8DB6AF-032F-48BC-82C3-1EFD667A0E99}"/>
              </a:ext>
            </a:extLst>
          </p:cNvPr>
          <p:cNvSpPr txBox="1">
            <a:spLocks noChangeArrowheads="1"/>
          </p:cNvSpPr>
          <p:nvPr/>
        </p:nvSpPr>
        <p:spPr bwMode="auto">
          <a:xfrm>
            <a:off x="8691563" y="4067175"/>
            <a:ext cx="11620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600" b="1">
                <a:latin typeface="CourierPS" pitchFamily="49" charset="0"/>
              </a:rPr>
              <a:t>10100010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2873C60F-B25B-4D18-BFCD-569959DC366A}"/>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11291842-4430-4BFF-8946-7CAD9C4D18E8}" type="slidenum">
              <a:rPr lang="en-US" altLang="en-US" sz="2000"/>
              <a:pPr/>
              <a:t>6</a:t>
            </a:fld>
            <a:endParaRPr lang="en-US" altLang="en-US" sz="2000"/>
          </a:p>
        </p:txBody>
      </p:sp>
      <p:sp>
        <p:nvSpPr>
          <p:cNvPr id="11267" name="Rectangle 2">
            <a:extLst>
              <a:ext uri="{FF2B5EF4-FFF2-40B4-BE49-F238E27FC236}">
                <a16:creationId xmlns:a16="http://schemas.microsoft.com/office/drawing/2014/main" id="{D9A93A4A-4C6E-4BD1-B42A-E4B856A08A87}"/>
              </a:ext>
            </a:extLst>
          </p:cNvPr>
          <p:cNvSpPr>
            <a:spLocks noGrp="1" noChangeArrowheads="1"/>
          </p:cNvSpPr>
          <p:nvPr>
            <p:ph type="title"/>
          </p:nvPr>
        </p:nvSpPr>
        <p:spPr/>
        <p:txBody>
          <a:bodyPr/>
          <a:lstStyle/>
          <a:p>
            <a:r>
              <a:rPr lang="en-US" altLang="en-US"/>
              <a:t>Interface to Memory</a:t>
            </a:r>
          </a:p>
        </p:txBody>
      </p:sp>
      <p:sp>
        <p:nvSpPr>
          <p:cNvPr id="11268" name="Rectangle 3">
            <a:extLst>
              <a:ext uri="{FF2B5EF4-FFF2-40B4-BE49-F238E27FC236}">
                <a16:creationId xmlns:a16="http://schemas.microsoft.com/office/drawing/2014/main" id="{DAB6598A-C624-4872-B19B-67322BF02102}"/>
              </a:ext>
            </a:extLst>
          </p:cNvPr>
          <p:cNvSpPr>
            <a:spLocks noGrp="1" noChangeArrowheads="1"/>
          </p:cNvSpPr>
          <p:nvPr>
            <p:ph type="body" idx="1"/>
          </p:nvPr>
        </p:nvSpPr>
        <p:spPr/>
        <p:txBody>
          <a:bodyPr>
            <a:normAutofit fontScale="85000" lnSpcReduction="20000"/>
          </a:bodyPr>
          <a:lstStyle/>
          <a:p>
            <a:pPr marL="457200" indent="-457200"/>
            <a:r>
              <a:rPr lang="en-US" altLang="en-US" dirty="0"/>
              <a:t>How does processing unit get data to/from memory?</a:t>
            </a:r>
          </a:p>
          <a:p>
            <a:pPr marL="457200" indent="-457200"/>
            <a:r>
              <a:rPr lang="en-US" altLang="en-US" dirty="0">
                <a:solidFill>
                  <a:srgbClr val="CE0000"/>
                </a:solidFill>
              </a:rPr>
              <a:t>MAR</a:t>
            </a:r>
            <a:r>
              <a:rPr lang="en-US" altLang="en-US" dirty="0"/>
              <a:t>: Memory Address Register</a:t>
            </a:r>
          </a:p>
          <a:p>
            <a:pPr marL="457200" indent="-457200"/>
            <a:r>
              <a:rPr lang="en-US" altLang="en-US" dirty="0">
                <a:solidFill>
                  <a:srgbClr val="CE0000"/>
                </a:solidFill>
              </a:rPr>
              <a:t>MDR</a:t>
            </a:r>
            <a:r>
              <a:rPr lang="en-US" altLang="en-US" dirty="0"/>
              <a:t>: Memory Data Register</a:t>
            </a:r>
          </a:p>
          <a:p>
            <a:pPr marL="457200" indent="-457200"/>
            <a:endParaRPr lang="en-US" altLang="en-US" dirty="0"/>
          </a:p>
          <a:p>
            <a:pPr marL="457200" indent="-457200"/>
            <a:r>
              <a:rPr lang="en-US" altLang="en-US" dirty="0"/>
              <a:t>To </a:t>
            </a:r>
            <a:r>
              <a:rPr lang="en-US" altLang="en-US" dirty="0">
                <a:solidFill>
                  <a:schemeClr val="accent1"/>
                </a:solidFill>
              </a:rPr>
              <a:t>LOAD</a:t>
            </a:r>
            <a:r>
              <a:rPr lang="en-US" altLang="en-US" dirty="0"/>
              <a:t> a location (A):</a:t>
            </a:r>
          </a:p>
          <a:p>
            <a:pPr marL="722313" lvl="1" indent="-381000">
              <a:buFontTx/>
              <a:buAutoNum type="arabicPeriod"/>
            </a:pPr>
            <a:r>
              <a:rPr lang="en-US" altLang="en-US" dirty="0"/>
              <a:t>Write the address (A) into the MAR.</a:t>
            </a:r>
          </a:p>
          <a:p>
            <a:pPr marL="722313" lvl="1" indent="-381000">
              <a:buFontTx/>
              <a:buAutoNum type="arabicPeriod"/>
            </a:pPr>
            <a:r>
              <a:rPr lang="en-US" altLang="en-US" dirty="0"/>
              <a:t>Send a “read” signal to the memory.</a:t>
            </a:r>
          </a:p>
          <a:p>
            <a:pPr marL="722313" lvl="1" indent="-381000">
              <a:buFontTx/>
              <a:buAutoNum type="arabicPeriod"/>
            </a:pPr>
            <a:r>
              <a:rPr lang="en-US" altLang="en-US" dirty="0"/>
              <a:t>Read the data from MDR.</a:t>
            </a:r>
          </a:p>
          <a:p>
            <a:pPr marL="457200" indent="-457200"/>
            <a:r>
              <a:rPr lang="en-US" altLang="en-US" dirty="0"/>
              <a:t>To </a:t>
            </a:r>
            <a:r>
              <a:rPr lang="en-US" altLang="en-US" dirty="0">
                <a:solidFill>
                  <a:schemeClr val="accent1"/>
                </a:solidFill>
              </a:rPr>
              <a:t>STORE</a:t>
            </a:r>
            <a:r>
              <a:rPr lang="en-US" altLang="en-US" dirty="0"/>
              <a:t> a value (X) to a location (A):</a:t>
            </a:r>
          </a:p>
          <a:p>
            <a:pPr marL="722313" lvl="1" indent="-381000">
              <a:buFontTx/>
              <a:buAutoNum type="arabicPeriod"/>
            </a:pPr>
            <a:r>
              <a:rPr lang="en-US" altLang="en-US" dirty="0"/>
              <a:t>Write the data (X) to the MDR.</a:t>
            </a:r>
          </a:p>
          <a:p>
            <a:pPr marL="722313" lvl="1" indent="-381000">
              <a:buFontTx/>
              <a:buAutoNum type="arabicPeriod"/>
            </a:pPr>
            <a:r>
              <a:rPr lang="en-US" altLang="en-US" dirty="0"/>
              <a:t>Write the address (A) into the MAR.</a:t>
            </a:r>
          </a:p>
          <a:p>
            <a:pPr marL="722313" lvl="1" indent="-381000">
              <a:buFontTx/>
              <a:buAutoNum type="arabicPeriod"/>
            </a:pPr>
            <a:r>
              <a:rPr lang="en-US" altLang="en-US" dirty="0"/>
              <a:t>Send a “write” signal to the memory.</a:t>
            </a:r>
          </a:p>
        </p:txBody>
      </p:sp>
      <p:graphicFrame>
        <p:nvGraphicFramePr>
          <p:cNvPr id="11269" name="Object 6">
            <a:extLst>
              <a:ext uri="{FF2B5EF4-FFF2-40B4-BE49-F238E27FC236}">
                <a16:creationId xmlns:a16="http://schemas.microsoft.com/office/drawing/2014/main" id="{E795A624-8940-421F-AA6B-F513446DADC5}"/>
              </a:ext>
            </a:extLst>
          </p:cNvPr>
          <p:cNvGraphicFramePr>
            <a:graphicFrameLocks noChangeAspect="1"/>
          </p:cNvGraphicFramePr>
          <p:nvPr/>
        </p:nvGraphicFramePr>
        <p:xfrm>
          <a:off x="6858001" y="1676401"/>
          <a:ext cx="3463925" cy="1412875"/>
        </p:xfrm>
        <a:graphic>
          <a:graphicData uri="http://schemas.openxmlformats.org/presentationml/2006/ole">
            <mc:AlternateContent xmlns:mc="http://schemas.openxmlformats.org/markup-compatibility/2006">
              <mc:Choice xmlns:v="urn:schemas-microsoft-com:vml" Requires="v">
                <p:oleObj name="CorelDRAW" r:id="rId2" imgW="914400" imgH="914400" progId="CorelDRAW.Graphic.9">
                  <p:embed/>
                </p:oleObj>
              </mc:Choice>
              <mc:Fallback>
                <p:oleObj name="CorelDRAW" r:id="rId2" imgW="914400" imgH="914400" progId="CorelDRAW.Graphic.9">
                  <p:embed/>
                  <p:pic>
                    <p:nvPicPr>
                      <p:cNvPr id="11269" name="Object 6">
                        <a:extLst>
                          <a:ext uri="{FF2B5EF4-FFF2-40B4-BE49-F238E27FC236}">
                            <a16:creationId xmlns:a16="http://schemas.microsoft.com/office/drawing/2014/main" id="{E795A624-8940-421F-AA6B-F513446DA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1" y="1676401"/>
                        <a:ext cx="3463925"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a:extLst>
              <a:ext uri="{FF2B5EF4-FFF2-40B4-BE49-F238E27FC236}">
                <a16:creationId xmlns:a16="http://schemas.microsoft.com/office/drawing/2014/main" id="{29E918A6-5836-404D-A25E-47658953DFF4}"/>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0E7F77B8-8D19-4D7A-95FC-30436EB13AB0}" type="slidenum">
              <a:rPr lang="en-US" altLang="en-US" sz="2000"/>
              <a:pPr/>
              <a:t>7</a:t>
            </a:fld>
            <a:endParaRPr lang="en-US" altLang="en-US" sz="2000"/>
          </a:p>
        </p:txBody>
      </p:sp>
      <p:sp>
        <p:nvSpPr>
          <p:cNvPr id="12291" name="Rectangle 2">
            <a:extLst>
              <a:ext uri="{FF2B5EF4-FFF2-40B4-BE49-F238E27FC236}">
                <a16:creationId xmlns:a16="http://schemas.microsoft.com/office/drawing/2014/main" id="{A128B597-7477-40D8-883E-F49A0F7C0265}"/>
              </a:ext>
            </a:extLst>
          </p:cNvPr>
          <p:cNvSpPr>
            <a:spLocks noGrp="1" noChangeArrowheads="1"/>
          </p:cNvSpPr>
          <p:nvPr>
            <p:ph type="title"/>
          </p:nvPr>
        </p:nvSpPr>
        <p:spPr/>
        <p:txBody>
          <a:bodyPr/>
          <a:lstStyle/>
          <a:p>
            <a:r>
              <a:rPr lang="en-US" altLang="en-US"/>
              <a:t>Processing Unit</a:t>
            </a:r>
          </a:p>
        </p:txBody>
      </p:sp>
      <p:sp>
        <p:nvSpPr>
          <p:cNvPr id="12292" name="Rectangle 3">
            <a:extLst>
              <a:ext uri="{FF2B5EF4-FFF2-40B4-BE49-F238E27FC236}">
                <a16:creationId xmlns:a16="http://schemas.microsoft.com/office/drawing/2014/main" id="{C4591BBD-2F45-4E71-9EA0-69E9C3FA6B22}"/>
              </a:ext>
            </a:extLst>
          </p:cNvPr>
          <p:cNvSpPr>
            <a:spLocks noGrp="1" noChangeArrowheads="1"/>
          </p:cNvSpPr>
          <p:nvPr>
            <p:ph type="body" idx="1"/>
          </p:nvPr>
        </p:nvSpPr>
        <p:spPr>
          <a:xfrm>
            <a:off x="1752600" y="1066800"/>
            <a:ext cx="8534400" cy="5486400"/>
          </a:xfrm>
        </p:spPr>
        <p:txBody>
          <a:bodyPr/>
          <a:lstStyle/>
          <a:p>
            <a:r>
              <a:rPr lang="en-US" altLang="en-US">
                <a:solidFill>
                  <a:srgbClr val="CE0000"/>
                </a:solidFill>
              </a:rPr>
              <a:t>Functional Units</a:t>
            </a:r>
          </a:p>
          <a:p>
            <a:pPr lvl="1"/>
            <a:r>
              <a:rPr lang="en-US" altLang="en-US"/>
              <a:t>ALU = Arithmetic and Logic Unit</a:t>
            </a:r>
          </a:p>
          <a:p>
            <a:pPr lvl="1"/>
            <a:r>
              <a:rPr lang="en-US" altLang="en-US"/>
              <a:t>could have many functional units.</a:t>
            </a:r>
            <a:br>
              <a:rPr lang="en-US" altLang="en-US"/>
            </a:br>
            <a:r>
              <a:rPr lang="en-US" altLang="en-US"/>
              <a:t>some of them special-purpose</a:t>
            </a:r>
            <a:br>
              <a:rPr lang="en-US" altLang="en-US"/>
            </a:br>
            <a:r>
              <a:rPr lang="en-US" altLang="en-US"/>
              <a:t>(multiply, square root, …)</a:t>
            </a:r>
          </a:p>
          <a:p>
            <a:pPr lvl="1"/>
            <a:r>
              <a:rPr lang="en-US" altLang="en-US"/>
              <a:t>LC-3 performs ADD, AND, NOT</a:t>
            </a:r>
          </a:p>
          <a:p>
            <a:r>
              <a:rPr lang="en-US" altLang="en-US">
                <a:solidFill>
                  <a:srgbClr val="CE0000"/>
                </a:solidFill>
              </a:rPr>
              <a:t>Registers</a:t>
            </a:r>
          </a:p>
          <a:p>
            <a:pPr lvl="1"/>
            <a:r>
              <a:rPr lang="en-US" altLang="en-US"/>
              <a:t>Small, temporary storage</a:t>
            </a:r>
          </a:p>
          <a:p>
            <a:pPr lvl="1"/>
            <a:r>
              <a:rPr lang="en-US" altLang="en-US"/>
              <a:t>Operands and results of functional units</a:t>
            </a:r>
          </a:p>
          <a:p>
            <a:pPr lvl="1"/>
            <a:r>
              <a:rPr lang="en-US" altLang="en-US"/>
              <a:t>LC-3 has eight registers (R0, …, R7), each 16 bits wide</a:t>
            </a:r>
          </a:p>
          <a:p>
            <a:r>
              <a:rPr lang="en-US" altLang="en-US">
                <a:solidFill>
                  <a:srgbClr val="CE0000"/>
                </a:solidFill>
              </a:rPr>
              <a:t>Word Size</a:t>
            </a:r>
          </a:p>
          <a:p>
            <a:pPr lvl="1"/>
            <a:r>
              <a:rPr lang="en-US" altLang="en-US"/>
              <a:t>number of bits normally processed by ALU in one instruction</a:t>
            </a:r>
          </a:p>
          <a:p>
            <a:pPr lvl="1"/>
            <a:r>
              <a:rPr lang="en-US" altLang="en-US"/>
              <a:t>also width of registers</a:t>
            </a:r>
          </a:p>
          <a:p>
            <a:pPr lvl="1"/>
            <a:r>
              <a:rPr lang="en-US" altLang="en-US"/>
              <a:t>LC-3 is 16 bits</a:t>
            </a:r>
          </a:p>
        </p:txBody>
      </p:sp>
      <p:graphicFrame>
        <p:nvGraphicFramePr>
          <p:cNvPr id="12293" name="Object 4">
            <a:extLst>
              <a:ext uri="{FF2B5EF4-FFF2-40B4-BE49-F238E27FC236}">
                <a16:creationId xmlns:a16="http://schemas.microsoft.com/office/drawing/2014/main" id="{4A60C1F5-1170-4733-8BD3-3F2390EDB187}"/>
              </a:ext>
            </a:extLst>
          </p:cNvPr>
          <p:cNvGraphicFramePr>
            <a:graphicFrameLocks noChangeAspect="1"/>
          </p:cNvGraphicFramePr>
          <p:nvPr/>
        </p:nvGraphicFramePr>
        <p:xfrm>
          <a:off x="6858000" y="1905000"/>
          <a:ext cx="3473450" cy="1589088"/>
        </p:xfrm>
        <a:graphic>
          <a:graphicData uri="http://schemas.openxmlformats.org/presentationml/2006/ole">
            <mc:AlternateContent xmlns:mc="http://schemas.openxmlformats.org/markup-compatibility/2006">
              <mc:Choice xmlns:v="urn:schemas-microsoft-com:vml" Requires="v">
                <p:oleObj name="CorelDRAW" r:id="rId2" imgW="914400" imgH="914400" progId="CorelDRAW.Graphic.9">
                  <p:embed/>
                </p:oleObj>
              </mc:Choice>
              <mc:Fallback>
                <p:oleObj name="CorelDRAW" r:id="rId2" imgW="914400" imgH="914400" progId="CorelDRAW.Graphic.9">
                  <p:embed/>
                  <p:pic>
                    <p:nvPicPr>
                      <p:cNvPr id="12293" name="Object 4">
                        <a:extLst>
                          <a:ext uri="{FF2B5EF4-FFF2-40B4-BE49-F238E27FC236}">
                            <a16:creationId xmlns:a16="http://schemas.microsoft.com/office/drawing/2014/main" id="{4A60C1F5-1170-4733-8BD3-3F2390ED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905000"/>
                        <a:ext cx="3473450" cy="158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37819785-5847-483D-8204-1E2852D40E68}"/>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87D0775C-A83C-4186-80DC-A41B6932074A}" type="slidenum">
              <a:rPr lang="en-US" altLang="en-US" sz="2000"/>
              <a:pPr/>
              <a:t>8</a:t>
            </a:fld>
            <a:endParaRPr lang="en-US" altLang="en-US" sz="2000"/>
          </a:p>
        </p:txBody>
      </p:sp>
      <p:sp>
        <p:nvSpPr>
          <p:cNvPr id="13315" name="Rectangle 2">
            <a:extLst>
              <a:ext uri="{FF2B5EF4-FFF2-40B4-BE49-F238E27FC236}">
                <a16:creationId xmlns:a16="http://schemas.microsoft.com/office/drawing/2014/main" id="{72E61408-0432-44D2-94DF-6E31BDFC70B8}"/>
              </a:ext>
            </a:extLst>
          </p:cNvPr>
          <p:cNvSpPr>
            <a:spLocks noGrp="1" noChangeArrowheads="1"/>
          </p:cNvSpPr>
          <p:nvPr>
            <p:ph type="title"/>
          </p:nvPr>
        </p:nvSpPr>
        <p:spPr/>
        <p:txBody>
          <a:bodyPr/>
          <a:lstStyle/>
          <a:p>
            <a:r>
              <a:rPr lang="en-US" altLang="en-US"/>
              <a:t>Input and Output</a:t>
            </a:r>
          </a:p>
        </p:txBody>
      </p:sp>
      <p:sp>
        <p:nvSpPr>
          <p:cNvPr id="13316" name="Rectangle 3">
            <a:extLst>
              <a:ext uri="{FF2B5EF4-FFF2-40B4-BE49-F238E27FC236}">
                <a16:creationId xmlns:a16="http://schemas.microsoft.com/office/drawing/2014/main" id="{51E79E1E-A8BF-4BB5-AABC-A262E51760AC}"/>
              </a:ext>
            </a:extLst>
          </p:cNvPr>
          <p:cNvSpPr>
            <a:spLocks noGrp="1" noChangeArrowheads="1"/>
          </p:cNvSpPr>
          <p:nvPr>
            <p:ph type="body" idx="1"/>
          </p:nvPr>
        </p:nvSpPr>
        <p:spPr>
          <a:xfrm>
            <a:off x="1752600" y="1143000"/>
            <a:ext cx="8305800" cy="5486400"/>
          </a:xfrm>
        </p:spPr>
        <p:txBody>
          <a:bodyPr/>
          <a:lstStyle/>
          <a:p>
            <a:pPr>
              <a:lnSpc>
                <a:spcPct val="90000"/>
              </a:lnSpc>
            </a:pPr>
            <a:r>
              <a:rPr lang="en-US" altLang="en-US" dirty="0"/>
              <a:t>Devices for getting data into and out of computer memory</a:t>
            </a:r>
          </a:p>
          <a:p>
            <a:pPr>
              <a:lnSpc>
                <a:spcPct val="90000"/>
              </a:lnSpc>
            </a:pPr>
            <a:endParaRPr lang="en-US" altLang="en-US" dirty="0"/>
          </a:p>
          <a:p>
            <a:pPr>
              <a:lnSpc>
                <a:spcPct val="90000"/>
              </a:lnSpc>
            </a:pPr>
            <a:r>
              <a:rPr lang="en-US" altLang="en-US" dirty="0"/>
              <a:t>Each device has its own interface,</a:t>
            </a:r>
            <a:br>
              <a:rPr lang="en-US" altLang="en-US" dirty="0"/>
            </a:br>
            <a:r>
              <a:rPr lang="en-US" altLang="en-US" dirty="0"/>
              <a:t>usually a set of registers like the</a:t>
            </a:r>
            <a:br>
              <a:rPr lang="en-US" altLang="en-US" dirty="0"/>
            </a:br>
            <a:r>
              <a:rPr lang="en-US" altLang="en-US" dirty="0"/>
              <a:t>memory’s MAR and MDR</a:t>
            </a:r>
          </a:p>
          <a:p>
            <a:pPr lvl="1">
              <a:lnSpc>
                <a:spcPct val="150000"/>
              </a:lnSpc>
            </a:pPr>
            <a:r>
              <a:rPr lang="en-US" altLang="en-US" dirty="0"/>
              <a:t>LC-3 supports keyboard (input) and monitor (output)</a:t>
            </a:r>
          </a:p>
          <a:p>
            <a:pPr lvl="1">
              <a:lnSpc>
                <a:spcPct val="90000"/>
              </a:lnSpc>
            </a:pPr>
            <a:r>
              <a:rPr lang="en-US" altLang="en-US" dirty="0"/>
              <a:t>keyboard: data register (KBDR) and status register (KBSR)</a:t>
            </a:r>
          </a:p>
          <a:p>
            <a:pPr lvl="1">
              <a:lnSpc>
                <a:spcPct val="90000"/>
              </a:lnSpc>
            </a:pPr>
            <a:r>
              <a:rPr lang="en-US" altLang="en-US" dirty="0"/>
              <a:t>monitor: data register (DDR) and status register (DSR)</a:t>
            </a:r>
          </a:p>
          <a:p>
            <a:pPr>
              <a:lnSpc>
                <a:spcPct val="90000"/>
              </a:lnSpc>
            </a:pPr>
            <a:endParaRPr lang="en-US" altLang="en-US" dirty="0"/>
          </a:p>
          <a:p>
            <a:pPr>
              <a:lnSpc>
                <a:spcPct val="90000"/>
              </a:lnSpc>
            </a:pPr>
            <a:r>
              <a:rPr lang="en-US" altLang="en-US" dirty="0"/>
              <a:t>Some devices provide both input and output</a:t>
            </a:r>
          </a:p>
          <a:p>
            <a:pPr lvl="1">
              <a:lnSpc>
                <a:spcPct val="90000"/>
              </a:lnSpc>
            </a:pPr>
            <a:r>
              <a:rPr lang="en-US" altLang="en-US" dirty="0"/>
              <a:t>disk, network</a:t>
            </a:r>
          </a:p>
          <a:p>
            <a:pPr>
              <a:lnSpc>
                <a:spcPct val="90000"/>
              </a:lnSpc>
            </a:pPr>
            <a:r>
              <a:rPr lang="en-US" altLang="en-US" dirty="0"/>
              <a:t>Program that controls access to a device is </a:t>
            </a:r>
            <a:br>
              <a:rPr lang="en-US" altLang="en-US" dirty="0"/>
            </a:br>
            <a:r>
              <a:rPr lang="en-US" altLang="en-US" dirty="0"/>
              <a:t>usually called a </a:t>
            </a:r>
            <a:r>
              <a:rPr lang="en-US" altLang="en-US" i="1" dirty="0"/>
              <a:t>driver</a:t>
            </a:r>
            <a:r>
              <a:rPr lang="en-US" altLang="en-US" dirty="0"/>
              <a:t>.</a:t>
            </a:r>
          </a:p>
        </p:txBody>
      </p:sp>
      <p:graphicFrame>
        <p:nvGraphicFramePr>
          <p:cNvPr id="13317" name="Object 4">
            <a:extLst>
              <a:ext uri="{FF2B5EF4-FFF2-40B4-BE49-F238E27FC236}">
                <a16:creationId xmlns:a16="http://schemas.microsoft.com/office/drawing/2014/main" id="{81E9378B-CE06-4445-8A1A-EA99CAC95C2F}"/>
              </a:ext>
            </a:extLst>
          </p:cNvPr>
          <p:cNvGraphicFramePr>
            <a:graphicFrameLocks noChangeAspect="1"/>
          </p:cNvGraphicFramePr>
          <p:nvPr/>
        </p:nvGraphicFramePr>
        <p:xfrm>
          <a:off x="7543801" y="1676401"/>
          <a:ext cx="1287463" cy="1516063"/>
        </p:xfrm>
        <a:graphic>
          <a:graphicData uri="http://schemas.openxmlformats.org/presentationml/2006/ole">
            <mc:AlternateContent xmlns:mc="http://schemas.openxmlformats.org/markup-compatibility/2006">
              <mc:Choice xmlns:v="urn:schemas-microsoft-com:vml" Requires="v">
                <p:oleObj name="CorelDRAW" r:id="rId3" imgW="914400" imgH="914400" progId="CorelDRAW.Graphic.9">
                  <p:embed/>
                </p:oleObj>
              </mc:Choice>
              <mc:Fallback>
                <p:oleObj name="CorelDRAW" r:id="rId3" imgW="914400" imgH="914400" progId="CorelDRAW.Graphic.9">
                  <p:embed/>
                  <p:pic>
                    <p:nvPicPr>
                      <p:cNvPr id="13317" name="Object 4">
                        <a:extLst>
                          <a:ext uri="{FF2B5EF4-FFF2-40B4-BE49-F238E27FC236}">
                            <a16:creationId xmlns:a16="http://schemas.microsoft.com/office/drawing/2014/main" id="{81E9378B-CE06-4445-8A1A-EA99CAC95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1" y="1676401"/>
                        <a:ext cx="1287463"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8" name="Object 5">
            <a:extLst>
              <a:ext uri="{FF2B5EF4-FFF2-40B4-BE49-F238E27FC236}">
                <a16:creationId xmlns:a16="http://schemas.microsoft.com/office/drawing/2014/main" id="{F7D1BA8A-C743-4436-9DB6-977FF3CFB829}"/>
              </a:ext>
            </a:extLst>
          </p:cNvPr>
          <p:cNvGraphicFramePr>
            <a:graphicFrameLocks noChangeAspect="1"/>
          </p:cNvGraphicFramePr>
          <p:nvPr/>
        </p:nvGraphicFramePr>
        <p:xfrm>
          <a:off x="9067801" y="1676401"/>
          <a:ext cx="1287463" cy="1516063"/>
        </p:xfrm>
        <a:graphic>
          <a:graphicData uri="http://schemas.openxmlformats.org/presentationml/2006/ole">
            <mc:AlternateContent xmlns:mc="http://schemas.openxmlformats.org/markup-compatibility/2006">
              <mc:Choice xmlns:v="urn:schemas-microsoft-com:vml" Requires="v">
                <p:oleObj name="CorelDRAW" r:id="rId5" imgW="914400" imgH="914400" progId="CorelDRAW.Graphic.9">
                  <p:embed/>
                </p:oleObj>
              </mc:Choice>
              <mc:Fallback>
                <p:oleObj name="CorelDRAW" r:id="rId5" imgW="914400" imgH="914400" progId="CorelDRAW.Graphic.9">
                  <p:embed/>
                  <p:pic>
                    <p:nvPicPr>
                      <p:cNvPr id="13318" name="Object 5">
                        <a:extLst>
                          <a:ext uri="{FF2B5EF4-FFF2-40B4-BE49-F238E27FC236}">
                            <a16:creationId xmlns:a16="http://schemas.microsoft.com/office/drawing/2014/main" id="{F7D1BA8A-C743-4436-9DB6-977FF3CFB8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7801" y="1676401"/>
                        <a:ext cx="1287463"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76279F87-748B-40AD-A271-60A9718997FD}"/>
              </a:ext>
            </a:extLst>
          </p:cNvPr>
          <p:cNvSpPr>
            <a:spLocks noGrp="1"/>
          </p:cNvSpPr>
          <p:nvPr>
            <p:ph type="sldNum" sz="quarter" idx="10"/>
          </p:nvPr>
        </p:nvSpPr>
        <p:spPr>
          <a:noFill/>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a:t>
            </a:r>
            <a:fld id="{5A76611C-0DAF-4110-9C0D-A9D97376AFCD}" type="slidenum">
              <a:rPr lang="en-US" altLang="en-US" sz="2000"/>
              <a:pPr/>
              <a:t>9</a:t>
            </a:fld>
            <a:endParaRPr lang="en-US" altLang="en-US" sz="2000"/>
          </a:p>
        </p:txBody>
      </p:sp>
      <p:sp>
        <p:nvSpPr>
          <p:cNvPr id="15363" name="Rectangle 2">
            <a:extLst>
              <a:ext uri="{FF2B5EF4-FFF2-40B4-BE49-F238E27FC236}">
                <a16:creationId xmlns:a16="http://schemas.microsoft.com/office/drawing/2014/main" id="{9D0D4C19-E2CB-4F4D-B613-C362A07A4683}"/>
              </a:ext>
            </a:extLst>
          </p:cNvPr>
          <p:cNvSpPr>
            <a:spLocks noGrp="1" noChangeArrowheads="1"/>
          </p:cNvSpPr>
          <p:nvPr>
            <p:ph type="title"/>
          </p:nvPr>
        </p:nvSpPr>
        <p:spPr/>
        <p:txBody>
          <a:bodyPr/>
          <a:lstStyle/>
          <a:p>
            <a:r>
              <a:rPr lang="en-US" altLang="en-US"/>
              <a:t>Control Unit</a:t>
            </a:r>
          </a:p>
        </p:txBody>
      </p:sp>
      <p:sp>
        <p:nvSpPr>
          <p:cNvPr id="15364" name="Rectangle 3">
            <a:extLst>
              <a:ext uri="{FF2B5EF4-FFF2-40B4-BE49-F238E27FC236}">
                <a16:creationId xmlns:a16="http://schemas.microsoft.com/office/drawing/2014/main" id="{D3BE4546-DB76-4ECC-ACEA-7905438EC4F5}"/>
              </a:ext>
            </a:extLst>
          </p:cNvPr>
          <p:cNvSpPr>
            <a:spLocks noGrp="1" noChangeArrowheads="1"/>
          </p:cNvSpPr>
          <p:nvPr>
            <p:ph type="body" idx="1"/>
          </p:nvPr>
        </p:nvSpPr>
        <p:spPr>
          <a:xfrm>
            <a:off x="1752600" y="1066800"/>
            <a:ext cx="8534400" cy="5486400"/>
          </a:xfrm>
        </p:spPr>
        <p:txBody>
          <a:bodyPr/>
          <a:lstStyle/>
          <a:p>
            <a:r>
              <a:rPr lang="en-US" altLang="en-US" dirty="0"/>
              <a:t>Orchestrates execution of the program</a:t>
            </a:r>
          </a:p>
          <a:p>
            <a:endParaRPr lang="en-US" altLang="en-US" dirty="0"/>
          </a:p>
          <a:p>
            <a:endParaRPr lang="en-US" altLang="en-US" sz="2000" dirty="0"/>
          </a:p>
          <a:p>
            <a:endParaRPr lang="en-US" altLang="en-US" sz="2000" dirty="0"/>
          </a:p>
          <a:p>
            <a:endParaRPr lang="en-US" altLang="en-US" dirty="0">
              <a:solidFill>
                <a:srgbClr val="CE0000"/>
              </a:solidFill>
            </a:endParaRPr>
          </a:p>
          <a:p>
            <a:r>
              <a:rPr lang="en-US" altLang="en-US" dirty="0">
                <a:solidFill>
                  <a:srgbClr val="CE0000"/>
                </a:solidFill>
              </a:rPr>
              <a:t>Instruction Register</a:t>
            </a:r>
            <a:r>
              <a:rPr lang="en-US" altLang="en-US" dirty="0"/>
              <a:t> (IR) contains the </a:t>
            </a:r>
            <a:r>
              <a:rPr lang="en-US" altLang="en-US" i="1" u="sng" dirty="0"/>
              <a:t>current instruction</a:t>
            </a:r>
            <a:r>
              <a:rPr lang="en-US" altLang="en-US" dirty="0"/>
              <a:t>.</a:t>
            </a:r>
          </a:p>
          <a:p>
            <a:r>
              <a:rPr lang="en-US" altLang="en-US" dirty="0">
                <a:solidFill>
                  <a:srgbClr val="CE0000"/>
                </a:solidFill>
              </a:rPr>
              <a:t>Program Counter</a:t>
            </a:r>
            <a:r>
              <a:rPr lang="en-US" altLang="en-US" dirty="0"/>
              <a:t> (PC) contains the </a:t>
            </a:r>
            <a:r>
              <a:rPr lang="en-US" altLang="en-US" i="1" u="sng" dirty="0"/>
              <a:t>address</a:t>
            </a:r>
            <a:br>
              <a:rPr lang="en-US" altLang="en-US" dirty="0"/>
            </a:br>
            <a:r>
              <a:rPr lang="en-US" altLang="en-US" dirty="0"/>
              <a:t>of the next instruction to be executed.</a:t>
            </a:r>
          </a:p>
          <a:p>
            <a:r>
              <a:rPr lang="en-US" altLang="en-US" dirty="0">
                <a:solidFill>
                  <a:srgbClr val="CE0000"/>
                </a:solidFill>
              </a:rPr>
              <a:t>Control unit</a:t>
            </a:r>
            <a:r>
              <a:rPr lang="en-US" altLang="en-US" dirty="0"/>
              <a:t>:</a:t>
            </a:r>
          </a:p>
          <a:p>
            <a:pPr lvl="1"/>
            <a:r>
              <a:rPr lang="en-US" altLang="en-US" dirty="0"/>
              <a:t>reads an instruction from memory </a:t>
            </a:r>
          </a:p>
          <a:p>
            <a:pPr lvl="2"/>
            <a:r>
              <a:rPr lang="en-US" altLang="en-US" sz="1800" dirty="0"/>
              <a:t>the instruction’s address is in the PC</a:t>
            </a:r>
          </a:p>
          <a:p>
            <a:pPr lvl="1"/>
            <a:r>
              <a:rPr lang="en-US" altLang="en-US" dirty="0"/>
              <a:t>interprets the instruction, generating signals </a:t>
            </a:r>
            <a:br>
              <a:rPr lang="en-US" altLang="en-US" dirty="0"/>
            </a:br>
            <a:r>
              <a:rPr lang="en-US" altLang="en-US" dirty="0"/>
              <a:t>that tell the other components what to do</a:t>
            </a:r>
          </a:p>
          <a:p>
            <a:pPr lvl="2"/>
            <a:r>
              <a:rPr lang="en-US" altLang="en-US" sz="1800" dirty="0"/>
              <a:t>an instruction may take many </a:t>
            </a:r>
            <a:r>
              <a:rPr lang="en-US" altLang="en-US" sz="1800" i="1" dirty="0"/>
              <a:t>machine cycles</a:t>
            </a:r>
            <a:r>
              <a:rPr lang="en-US" altLang="en-US" sz="1800" dirty="0"/>
              <a:t> to complete</a:t>
            </a:r>
          </a:p>
        </p:txBody>
      </p:sp>
      <p:graphicFrame>
        <p:nvGraphicFramePr>
          <p:cNvPr id="15365" name="Object 5">
            <a:extLst>
              <a:ext uri="{FF2B5EF4-FFF2-40B4-BE49-F238E27FC236}">
                <a16:creationId xmlns:a16="http://schemas.microsoft.com/office/drawing/2014/main" id="{B54D91E5-18B2-45E8-B5D8-8D13613A8719}"/>
              </a:ext>
            </a:extLst>
          </p:cNvPr>
          <p:cNvGraphicFramePr>
            <a:graphicFrameLocks noChangeAspect="1"/>
          </p:cNvGraphicFramePr>
          <p:nvPr/>
        </p:nvGraphicFramePr>
        <p:xfrm>
          <a:off x="5638801" y="1752601"/>
          <a:ext cx="4689475" cy="1192213"/>
        </p:xfrm>
        <a:graphic>
          <a:graphicData uri="http://schemas.openxmlformats.org/presentationml/2006/ole">
            <mc:AlternateContent xmlns:mc="http://schemas.openxmlformats.org/markup-compatibility/2006">
              <mc:Choice xmlns:v="urn:schemas-microsoft-com:vml" Requires="v">
                <p:oleObj name="CorelDRAW" r:id="rId2" imgW="3914775" imgH="1057275" progId="CorelDRAW.Graphic.9">
                  <p:embed/>
                </p:oleObj>
              </mc:Choice>
              <mc:Fallback>
                <p:oleObj name="CorelDRAW" r:id="rId2" imgW="3914775" imgH="1057275" progId="CorelDRAW.Graphic.9">
                  <p:embed/>
                  <p:pic>
                    <p:nvPicPr>
                      <p:cNvPr id="15365" name="Object 5">
                        <a:extLst>
                          <a:ext uri="{FF2B5EF4-FFF2-40B4-BE49-F238E27FC236}">
                            <a16:creationId xmlns:a16="http://schemas.microsoft.com/office/drawing/2014/main" id="{B54D91E5-18B2-45E8-B5D8-8D13613A8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1752601"/>
                        <a:ext cx="4689475"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40455826-27B1-457B-8349-59EB3A02C2EE}" vid="{9559D153-003A-4FDA-8AD8-4396A314D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26957A1B5695F428881F8F4E4BEA20C" ma:contentTypeVersion="13" ma:contentTypeDescription="Opret et nyt dokument." ma:contentTypeScope="" ma:versionID="1b4b215696850eabd182c110b7782ab0">
  <xsd:schema xmlns:xsd="http://www.w3.org/2001/XMLSchema" xmlns:xs="http://www.w3.org/2001/XMLSchema" xmlns:p="http://schemas.microsoft.com/office/2006/metadata/properties" xmlns:ns3="0cefa769-e4b4-4a49-a94d-4bf5106cde4d" xmlns:ns4="207f0b5b-3c2e-4875-926b-3fee0b9f90e1" targetNamespace="http://schemas.microsoft.com/office/2006/metadata/properties" ma:root="true" ma:fieldsID="40fe54905778ea3807ab106785eeda9b" ns3:_="" ns4:_="">
    <xsd:import namespace="0cefa769-e4b4-4a49-a94d-4bf5106cde4d"/>
    <xsd:import namespace="207f0b5b-3c2e-4875-926b-3fee0b9f90e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efa769-e4b4-4a49-a94d-4bf5106cde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7f0b5b-3c2e-4875-926b-3fee0b9f90e1"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603602-65E0-48FA-BF06-563C46D1CC25}">
  <ds:schemaRefs>
    <ds:schemaRef ds:uri="http://schemas.microsoft.com/office/2006/documentManagement/types"/>
    <ds:schemaRef ds:uri="0cefa769-e4b4-4a49-a94d-4bf5106cde4d"/>
    <ds:schemaRef ds:uri="http://purl.org/dc/terms/"/>
    <ds:schemaRef ds:uri="http://schemas.openxmlformats.org/package/2006/metadata/core-properties"/>
    <ds:schemaRef ds:uri="http://purl.org/dc/elements/1.1/"/>
    <ds:schemaRef ds:uri="http://www.w3.org/XML/1998/namespace"/>
    <ds:schemaRef ds:uri="http://schemas.microsoft.com/office/2006/metadata/properties"/>
    <ds:schemaRef ds:uri="http://schemas.microsoft.com/office/infopath/2007/PartnerControls"/>
    <ds:schemaRef ds:uri="207f0b5b-3c2e-4875-926b-3fee0b9f90e1"/>
    <ds:schemaRef ds:uri="http://purl.org/dc/dcmitype/"/>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9215C5C5-EFCF-491D-9FA8-8F8458CE4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efa769-e4b4-4a49-a94d-4bf5106cde4d"/>
    <ds:schemaRef ds:uri="207f0b5b-3c2e-4875-926b-3fee0b9f90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941782_aau-16_9-arial-uk (3)</Template>
  <TotalTime>1292</TotalTime>
  <Words>1762</Words>
  <Application>Microsoft Office PowerPoint</Application>
  <PresentationFormat>Widescreen</PresentationFormat>
  <Paragraphs>310</Paragraphs>
  <Slides>32</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Barlow</vt:lpstr>
      <vt:lpstr>Calibri</vt:lpstr>
      <vt:lpstr>CourierPS</vt:lpstr>
      <vt:lpstr>Franklin Gothic Book</vt:lpstr>
      <vt:lpstr>Garamond</vt:lpstr>
      <vt:lpstr>Symbol</vt:lpstr>
      <vt:lpstr>AAU PowerPoint</vt:lpstr>
      <vt:lpstr>CorelDRAW</vt:lpstr>
      <vt:lpstr>Von Neumann Model</vt:lpstr>
      <vt:lpstr>Chapter 4 The Von Neumann Model</vt:lpstr>
      <vt:lpstr>The Stored Program Computer</vt:lpstr>
      <vt:lpstr>Von Neumann Model</vt:lpstr>
      <vt:lpstr>Memory</vt:lpstr>
      <vt:lpstr>Interface to Memory</vt:lpstr>
      <vt:lpstr>Processing Unit</vt:lpstr>
      <vt:lpstr>Input and Output</vt:lpstr>
      <vt:lpstr>Control Unit</vt:lpstr>
      <vt:lpstr>Instruction Processing</vt:lpstr>
      <vt:lpstr>Instruction</vt:lpstr>
      <vt:lpstr>Example: LC-3 ADD Instruction</vt:lpstr>
      <vt:lpstr>PowerPoint Presentation</vt:lpstr>
      <vt:lpstr>The BR Instruction</vt:lpstr>
      <vt:lpstr>AND Instruction </vt:lpstr>
      <vt:lpstr>LD instructions </vt:lpstr>
      <vt:lpstr>Example: LC-3 LDR Instruction</vt:lpstr>
      <vt:lpstr>Instruction Processing: FETCH</vt:lpstr>
      <vt:lpstr>Instruction Processing: DECODE</vt:lpstr>
      <vt:lpstr>Instruction Processing: EVALUATE ADDRESS</vt:lpstr>
      <vt:lpstr>Instruction Processing: FETCH OPERANDS</vt:lpstr>
      <vt:lpstr>Instruction Processing: EXECUTE</vt:lpstr>
      <vt:lpstr>Instruction Processing: STORE RESULT</vt:lpstr>
      <vt:lpstr>Changing the Sequence of Instructions</vt:lpstr>
      <vt:lpstr>Example: LC-3 JMP Instruction</vt:lpstr>
      <vt:lpstr>Instruction Processing Summary</vt:lpstr>
      <vt:lpstr>Control Unit State Diagram</vt:lpstr>
      <vt:lpstr>Stopping the Clock</vt:lpstr>
      <vt:lpstr>Excersis </vt:lpstr>
      <vt:lpstr>PowerPoint Presentation</vt:lpstr>
      <vt:lpstr>PowerPoint Presentation</vt:lpstr>
      <vt:lpstr>PowerPoint Presentation</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NAME OF PRESENTATION</dc:title>
  <dc:creator>Peyman Pahlevani</dc:creator>
  <cp:lastModifiedBy>Lasse Drongesen</cp:lastModifiedBy>
  <cp:revision>4</cp:revision>
  <cp:lastPrinted>2017-03-09T03:48:56Z</cp:lastPrinted>
  <dcterms:created xsi:type="dcterms:W3CDTF">2022-02-22T06:18:24Z</dcterms:created>
  <dcterms:modified xsi:type="dcterms:W3CDTF">2024-06-09T15:55:40Z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0x010100126957A1B5695F428881F8F4E4BEA20C</vt:lpwstr>
  </property>
</Properties>
</file>